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38"/>
  </p:notesMasterIdLst>
  <p:handoutMasterIdLst>
    <p:handoutMasterId r:id="rId39"/>
  </p:handoutMasterIdLst>
  <p:sldIdLst>
    <p:sldId id="256" r:id="rId2"/>
    <p:sldId id="291" r:id="rId3"/>
    <p:sldId id="292" r:id="rId4"/>
    <p:sldId id="293" r:id="rId5"/>
    <p:sldId id="294" r:id="rId6"/>
    <p:sldId id="295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</p:sldIdLst>
  <p:sldSz cx="10080625" cy="7559675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130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4" cy="534238"/>
          </a:xfrm>
          <a:prstGeom prst="rect">
            <a:avLst/>
          </a:prstGeom>
          <a:noFill/>
          <a:ln>
            <a:noFill/>
          </a:ln>
        </p:spPr>
        <p:txBody>
          <a:bodyPr vert="horz" wrap="none" lIns="90004" tIns="44997" rIns="90004" bIns="44997" anchor="t" anchorCtr="0" compatLnSpc="0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400" b="0" i="0" u="none" strike="noStrike" kern="1200" cap="none" spc="0" baseline="0">
              <a:solidFill>
                <a:srgbClr val="000000"/>
              </a:solidFill>
              <a:uFillTx/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  <p:sp>
        <p:nvSpPr>
          <p:cNvPr id="3" name="Datumsplatzhalter 2"/>
          <p:cNvSpPr txBox="1">
            <a:spLocks noGrp="1"/>
          </p:cNvSpPr>
          <p:nvPr>
            <p:ph type="dt" sz="quarter" idx="1"/>
          </p:nvPr>
        </p:nvSpPr>
        <p:spPr>
          <a:xfrm>
            <a:off x="4278962" y="0"/>
            <a:ext cx="3280684" cy="534238"/>
          </a:xfrm>
          <a:prstGeom prst="rect">
            <a:avLst/>
          </a:prstGeom>
          <a:noFill/>
          <a:ln>
            <a:noFill/>
          </a:ln>
        </p:spPr>
        <p:txBody>
          <a:bodyPr vert="horz" wrap="none" lIns="90004" tIns="44997" rIns="90004" bIns="44997" anchor="t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400" b="0" i="0" u="none" strike="noStrike" kern="1200" cap="none" spc="0" baseline="0">
              <a:solidFill>
                <a:srgbClr val="000000"/>
              </a:solidFill>
              <a:uFillTx/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  <p:sp>
        <p:nvSpPr>
          <p:cNvPr id="4" name="Fußzeilenplatzhalter 3"/>
          <p:cNvSpPr txBox="1">
            <a:spLocks noGrp="1"/>
          </p:cNvSpPr>
          <p:nvPr>
            <p:ph type="ftr" sz="quarter" idx="2"/>
          </p:nvPr>
        </p:nvSpPr>
        <p:spPr>
          <a:xfrm>
            <a:off x="0" y="10157402"/>
            <a:ext cx="3280684" cy="534238"/>
          </a:xfrm>
          <a:prstGeom prst="rect">
            <a:avLst/>
          </a:prstGeom>
          <a:noFill/>
          <a:ln>
            <a:noFill/>
          </a:ln>
        </p:spPr>
        <p:txBody>
          <a:bodyPr vert="horz" wrap="none" lIns="90004" tIns="44997" rIns="90004" bIns="44997" anchor="b" anchorCtr="0" compatLnSpc="0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400" b="0" i="0" u="none" strike="noStrike" kern="1200" cap="none" spc="0" baseline="0">
              <a:solidFill>
                <a:srgbClr val="000000"/>
              </a:solidFill>
              <a:uFillTx/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  <p:sp>
        <p:nvSpPr>
          <p:cNvPr id="5" name="Foliennummernplatzhalter 4"/>
          <p:cNvSpPr txBox="1">
            <a:spLocks noGrp="1"/>
          </p:cNvSpPr>
          <p:nvPr>
            <p:ph type="sldNum" sz="quarter" idx="3"/>
          </p:nvPr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>
            <a:noFill/>
          </a:ln>
        </p:spPr>
        <p:txBody>
          <a:bodyPr vert="horz" wrap="none" lIns="90004" tIns="44997" rIns="90004" bIns="44997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1B7D2DBB-1603-4051-9789-42485C42E6A3}" type="slidenum">
              <a:t>‹#›</a:t>
            </a:fld>
            <a:endParaRPr lang="de-DE" sz="1400" b="0" i="0" u="none" strike="noStrike" kern="1200" cap="none" spc="0" baseline="0">
              <a:solidFill>
                <a:srgbClr val="000000"/>
              </a:solidFill>
              <a:uFillTx/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40382208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 idx="2"/>
          </p:nvPr>
        </p:nvSpPr>
        <p:spPr>
          <a:xfrm>
            <a:off x="1107000" y="812517"/>
            <a:ext cx="5345280" cy="4008958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3" name="Notizenplatzhalter 2"/>
          <p:cNvSpPr txBox="1">
            <a:spLocks noGrp="1"/>
          </p:cNvSpPr>
          <p:nvPr>
            <p:ph type="body" sz="quarter" idx="3"/>
          </p:nvPr>
        </p:nvSpPr>
        <p:spPr>
          <a:xfrm>
            <a:off x="755998" y="5078522"/>
            <a:ext cx="6047640" cy="481104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lvl="0"/>
            <a:endParaRPr lang="de-DE"/>
          </a:p>
        </p:txBody>
      </p:sp>
      <p:sp>
        <p:nvSpPr>
          <p:cNvPr id="4" name="Kopfzeilenplatzhalter 3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4" cy="53423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lvl1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DE" sz="1400" b="0" i="0" u="none" strike="noStrike" kern="1200" cap="none" spc="0" baseline="0">
                <a:solidFill>
                  <a:srgbClr val="000000"/>
                </a:solidFill>
                <a:uFillTx/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de-DE"/>
          </a:p>
        </p:txBody>
      </p:sp>
      <p:sp>
        <p:nvSpPr>
          <p:cNvPr id="5" name="Datumsplatzhalter 4"/>
          <p:cNvSpPr txBox="1">
            <a:spLocks noGrp="1"/>
          </p:cNvSpPr>
          <p:nvPr>
            <p:ph type="dt" idx="1"/>
          </p:nvPr>
        </p:nvSpPr>
        <p:spPr>
          <a:xfrm>
            <a:off x="4278962" y="0"/>
            <a:ext cx="3280684" cy="53423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lvl1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DE" sz="1400" b="0" i="0" u="none" strike="noStrike" kern="1200" cap="none" spc="0" baseline="0">
                <a:solidFill>
                  <a:srgbClr val="000000"/>
                </a:solidFill>
                <a:uFillTx/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de-DE"/>
          </a:p>
        </p:txBody>
      </p:sp>
      <p:sp>
        <p:nvSpPr>
          <p:cNvPr id="6" name="Fußzeilenplatzhalter 5"/>
          <p:cNvSpPr txBox="1">
            <a:spLocks noGrp="1"/>
          </p:cNvSpPr>
          <p:nvPr>
            <p:ph type="ftr" sz="quarter" idx="4"/>
          </p:nvPr>
        </p:nvSpPr>
        <p:spPr>
          <a:xfrm>
            <a:off x="0" y="10157402"/>
            <a:ext cx="3280684" cy="53423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b" anchorCtr="0" compatLnSpc="1">
            <a:noAutofit/>
          </a:bodyPr>
          <a:lstStyle>
            <a:lvl1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DE" sz="1400" b="0" i="0" u="none" strike="noStrike" kern="1200" cap="none" spc="0" baseline="0">
                <a:solidFill>
                  <a:srgbClr val="000000"/>
                </a:solidFill>
                <a:uFillTx/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de-DE"/>
          </a:p>
        </p:txBody>
      </p:sp>
      <p:sp>
        <p:nvSpPr>
          <p:cNvPr id="7" name="Foliennummernplatzhalter 6"/>
          <p:cNvSpPr txBox="1">
            <a:spLocks noGrp="1"/>
          </p:cNvSpPr>
          <p:nvPr>
            <p:ph type="sldNum" sz="quarter" idx="5"/>
          </p:nvPr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b" anchorCtr="0" compatLnSpc="1">
            <a:noAutofit/>
          </a:bodyPr>
          <a:lstStyle>
            <a:lvl1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DE" sz="1400" b="0" i="0" u="none" strike="noStrike" kern="1200" cap="none" spc="0" baseline="0">
                <a:solidFill>
                  <a:srgbClr val="000000"/>
                </a:solidFill>
                <a:uFillTx/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fld id="{4210A8E8-D1E2-48EB-9687-F5A49EEA43A5}" type="slidenum"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191927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215999" marR="0" lvl="0" indent="-215999" defTabSz="914400" rtl="0" fontAlgn="auto" hangingPunct="0">
      <a:lnSpc>
        <a:spcPct val="100000"/>
      </a:lnSpc>
      <a:spcBef>
        <a:spcPts val="0"/>
      </a:spcBef>
      <a:spcAft>
        <a:spcPts val="0"/>
      </a:spcAft>
      <a:buNone/>
      <a:tabLst/>
      <a:defRPr lang="de-DE" sz="2000" b="0" i="0" u="none" strike="noStrike" kern="1200" cap="none" spc="0" baseline="0">
        <a:solidFill>
          <a:srgbClr val="000000"/>
        </a:solidFill>
        <a:uFillTx/>
        <a:latin typeface="Liberation Sans" pitchFamily="18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CFE7F5"/>
          </a:solidFill>
          <a:ln w="25402">
            <a:solidFill>
              <a:srgbClr val="808080"/>
            </a:solidFill>
            <a:prstDash val="solid"/>
          </a:ln>
        </p:spPr>
      </p:sp>
      <p:sp>
        <p:nvSpPr>
          <p:cNvPr id="3" name="Notizenplatzhalter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CFE7F5"/>
          </a:solidFill>
          <a:ln w="25402">
            <a:solidFill>
              <a:srgbClr val="808080"/>
            </a:solidFill>
            <a:prstDash val="solid"/>
          </a:ln>
        </p:spPr>
      </p:sp>
      <p:sp>
        <p:nvSpPr>
          <p:cNvPr id="3" name="Notizenplatzhalter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CFE7F5"/>
          </a:solidFill>
          <a:ln w="25402">
            <a:solidFill>
              <a:srgbClr val="808080"/>
            </a:solidFill>
            <a:prstDash val="solid"/>
          </a:ln>
        </p:spPr>
      </p:sp>
      <p:sp>
        <p:nvSpPr>
          <p:cNvPr id="3" name="Notizenplatzhalter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CFE7F5"/>
          </a:solidFill>
          <a:ln w="25402">
            <a:solidFill>
              <a:srgbClr val="808080"/>
            </a:solidFill>
            <a:prstDash val="solid"/>
          </a:ln>
        </p:spPr>
      </p:sp>
      <p:sp>
        <p:nvSpPr>
          <p:cNvPr id="3" name="Notizenplatzhalter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CFE7F5"/>
          </a:solidFill>
          <a:ln w="25402">
            <a:solidFill>
              <a:srgbClr val="808080"/>
            </a:solidFill>
            <a:prstDash val="solid"/>
          </a:ln>
        </p:spPr>
      </p:sp>
      <p:sp>
        <p:nvSpPr>
          <p:cNvPr id="3" name="Notizenplatzhalter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CFE7F5"/>
          </a:solidFill>
          <a:ln w="25402">
            <a:solidFill>
              <a:srgbClr val="808080"/>
            </a:solidFill>
            <a:prstDash val="solid"/>
          </a:ln>
        </p:spPr>
      </p:sp>
      <p:sp>
        <p:nvSpPr>
          <p:cNvPr id="3" name="Notizenplatzhalter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CFE7F5"/>
          </a:solidFill>
          <a:ln w="25402">
            <a:solidFill>
              <a:srgbClr val="808080"/>
            </a:solidFill>
            <a:prstDash val="solid"/>
          </a:ln>
        </p:spPr>
      </p:sp>
      <p:sp>
        <p:nvSpPr>
          <p:cNvPr id="3" name="Notizenplatzhalter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CFE7F5"/>
          </a:solidFill>
          <a:ln w="25402">
            <a:solidFill>
              <a:srgbClr val="808080"/>
            </a:solidFill>
            <a:prstDash val="solid"/>
          </a:ln>
        </p:spPr>
      </p:sp>
      <p:sp>
        <p:nvSpPr>
          <p:cNvPr id="3" name="Notizenplatzhalter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CFE7F5"/>
          </a:solidFill>
          <a:ln w="25402">
            <a:solidFill>
              <a:srgbClr val="808080"/>
            </a:solidFill>
            <a:prstDash val="solid"/>
          </a:ln>
        </p:spPr>
      </p:sp>
      <p:sp>
        <p:nvSpPr>
          <p:cNvPr id="3" name="Notizenplatzhalter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CFE7F5"/>
          </a:solidFill>
          <a:ln w="25402">
            <a:solidFill>
              <a:srgbClr val="808080"/>
            </a:solidFill>
            <a:prstDash val="solid"/>
          </a:ln>
        </p:spPr>
      </p:sp>
      <p:sp>
        <p:nvSpPr>
          <p:cNvPr id="3" name="Notizenplatzhalter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CFE7F5"/>
          </a:solidFill>
          <a:ln w="25402">
            <a:solidFill>
              <a:srgbClr val="808080"/>
            </a:solidFill>
            <a:prstDash val="solid"/>
          </a:ln>
        </p:spPr>
      </p:sp>
      <p:sp>
        <p:nvSpPr>
          <p:cNvPr id="3" name="Notizenplatzhalter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CFE7F5"/>
          </a:solidFill>
          <a:ln w="25402">
            <a:solidFill>
              <a:srgbClr val="808080"/>
            </a:solidFill>
            <a:prstDash val="solid"/>
          </a:ln>
        </p:spPr>
      </p:sp>
      <p:sp>
        <p:nvSpPr>
          <p:cNvPr id="3" name="Notizenplatzhalter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CFE7F5"/>
          </a:solidFill>
          <a:ln w="25402">
            <a:solidFill>
              <a:srgbClr val="808080"/>
            </a:solidFill>
            <a:prstDash val="solid"/>
          </a:ln>
        </p:spPr>
      </p:sp>
      <p:sp>
        <p:nvSpPr>
          <p:cNvPr id="3" name="Notizenplatzhalter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CFE7F5"/>
          </a:solidFill>
          <a:ln w="25402">
            <a:solidFill>
              <a:srgbClr val="808080"/>
            </a:solidFill>
            <a:prstDash val="solid"/>
          </a:ln>
        </p:spPr>
      </p:sp>
      <p:sp>
        <p:nvSpPr>
          <p:cNvPr id="3" name="Notizenplatzhalter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CFE7F5"/>
          </a:solidFill>
          <a:ln w="25402">
            <a:solidFill>
              <a:srgbClr val="808080"/>
            </a:solidFill>
            <a:prstDash val="solid"/>
          </a:ln>
        </p:spPr>
      </p:sp>
      <p:sp>
        <p:nvSpPr>
          <p:cNvPr id="3" name="Notizenplatzhalter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CFE7F5"/>
          </a:solidFill>
          <a:ln w="25402">
            <a:solidFill>
              <a:srgbClr val="808080"/>
            </a:solidFill>
            <a:prstDash val="solid"/>
          </a:ln>
        </p:spPr>
      </p:sp>
      <p:sp>
        <p:nvSpPr>
          <p:cNvPr id="3" name="Notizenplatzhalter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CFE7F5"/>
          </a:solidFill>
          <a:ln w="25402">
            <a:solidFill>
              <a:srgbClr val="808080"/>
            </a:solidFill>
            <a:prstDash val="solid"/>
          </a:ln>
        </p:spPr>
      </p:sp>
      <p:sp>
        <p:nvSpPr>
          <p:cNvPr id="3" name="Notizenplatzhalter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CFE7F5"/>
          </a:solidFill>
          <a:ln w="25402">
            <a:solidFill>
              <a:srgbClr val="808080"/>
            </a:solidFill>
            <a:prstDash val="solid"/>
          </a:ln>
        </p:spPr>
      </p:sp>
      <p:sp>
        <p:nvSpPr>
          <p:cNvPr id="3" name="Notizenplatzhalter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CFE7F5"/>
          </a:solidFill>
          <a:ln w="25402">
            <a:solidFill>
              <a:srgbClr val="808080"/>
            </a:solidFill>
            <a:prstDash val="solid"/>
          </a:ln>
        </p:spPr>
      </p:sp>
      <p:sp>
        <p:nvSpPr>
          <p:cNvPr id="3" name="Notizenplatzhalter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CFE7F5"/>
          </a:solidFill>
          <a:ln w="25402">
            <a:solidFill>
              <a:srgbClr val="808080"/>
            </a:solidFill>
            <a:prstDash val="solid"/>
          </a:ln>
        </p:spPr>
      </p:sp>
      <p:sp>
        <p:nvSpPr>
          <p:cNvPr id="3" name="Notizenplatzhalter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CFE7F5"/>
          </a:solidFill>
          <a:ln w="25402">
            <a:solidFill>
              <a:srgbClr val="808080"/>
            </a:solidFill>
            <a:prstDash val="solid"/>
          </a:ln>
        </p:spPr>
      </p:sp>
      <p:sp>
        <p:nvSpPr>
          <p:cNvPr id="3" name="Notizenplatzhalter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CFE7F5"/>
          </a:solidFill>
          <a:ln w="25402">
            <a:solidFill>
              <a:srgbClr val="808080"/>
            </a:solidFill>
            <a:prstDash val="solid"/>
          </a:ln>
        </p:spPr>
      </p:sp>
      <p:sp>
        <p:nvSpPr>
          <p:cNvPr id="3" name="Notizenplatzhalter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CFE7F5"/>
          </a:solidFill>
          <a:ln w="25402">
            <a:solidFill>
              <a:srgbClr val="808080"/>
            </a:solidFill>
            <a:prstDash val="solid"/>
          </a:ln>
        </p:spPr>
      </p:sp>
      <p:sp>
        <p:nvSpPr>
          <p:cNvPr id="3" name="Notizenplatzhalter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CFE7F5"/>
          </a:solidFill>
          <a:ln w="25402">
            <a:solidFill>
              <a:srgbClr val="808080"/>
            </a:solidFill>
            <a:prstDash val="solid"/>
          </a:ln>
        </p:spPr>
      </p:sp>
      <p:sp>
        <p:nvSpPr>
          <p:cNvPr id="3" name="Notizenplatzhalter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CFE7F5"/>
          </a:solidFill>
          <a:ln w="25402">
            <a:solidFill>
              <a:srgbClr val="808080"/>
            </a:solidFill>
            <a:prstDash val="solid"/>
          </a:ln>
        </p:spPr>
      </p:sp>
      <p:sp>
        <p:nvSpPr>
          <p:cNvPr id="3" name="Notizenplatzhalter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CFE7F5"/>
          </a:solidFill>
          <a:ln w="25402">
            <a:solidFill>
              <a:srgbClr val="808080"/>
            </a:solidFill>
            <a:prstDash val="solid"/>
          </a:ln>
        </p:spPr>
      </p:sp>
      <p:sp>
        <p:nvSpPr>
          <p:cNvPr id="3" name="Notizenplatzhalter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CFE7F5"/>
          </a:solidFill>
          <a:ln w="25402">
            <a:solidFill>
              <a:srgbClr val="808080"/>
            </a:solidFill>
            <a:prstDash val="solid"/>
          </a:ln>
        </p:spPr>
      </p:sp>
      <p:sp>
        <p:nvSpPr>
          <p:cNvPr id="3" name="Notizenplatzhalter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CFE7F5"/>
          </a:solidFill>
          <a:ln w="25402">
            <a:solidFill>
              <a:srgbClr val="808080"/>
            </a:solidFill>
            <a:prstDash val="solid"/>
          </a:ln>
        </p:spPr>
      </p:sp>
      <p:sp>
        <p:nvSpPr>
          <p:cNvPr id="3" name="Notizenplatzhalter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CFE7F5"/>
          </a:solidFill>
          <a:ln w="25402">
            <a:solidFill>
              <a:srgbClr val="808080"/>
            </a:solidFill>
            <a:prstDash val="solid"/>
          </a:ln>
        </p:spPr>
      </p:sp>
      <p:sp>
        <p:nvSpPr>
          <p:cNvPr id="3" name="Notizenplatzhalter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CFE7F5"/>
          </a:solidFill>
          <a:ln w="25402">
            <a:solidFill>
              <a:srgbClr val="808080"/>
            </a:solidFill>
            <a:prstDash val="solid"/>
          </a:ln>
        </p:spPr>
      </p:sp>
      <p:sp>
        <p:nvSpPr>
          <p:cNvPr id="3" name="Notizenplatzhalter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CFE7F5"/>
          </a:solidFill>
          <a:ln w="25402">
            <a:solidFill>
              <a:srgbClr val="808080"/>
            </a:solidFill>
            <a:prstDash val="solid"/>
          </a:ln>
        </p:spPr>
      </p:sp>
      <p:sp>
        <p:nvSpPr>
          <p:cNvPr id="3" name="Notizenplatzhalter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9333" y="-9334"/>
            <a:ext cx="10109072" cy="7578343"/>
            <a:chOff x="-8466" y="-8468"/>
            <a:chExt cx="9169804" cy="6874935"/>
          </a:xfrm>
        </p:grpSpPr>
        <p:cxnSp>
          <p:nvCxnSpPr>
            <p:cNvPr id="17" name="Straight Connector 16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Freeform 18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19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20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21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22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Freeform 23"/>
            <p:cNvSpPr/>
            <p:nvPr/>
          </p:nvSpPr>
          <p:spPr>
            <a:xfrm>
              <a:off x="8077231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24"/>
            <p:cNvSpPr/>
            <p:nvPr/>
          </p:nvSpPr>
          <p:spPr>
            <a:xfrm>
              <a:off x="8060297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Freeform 27"/>
            <p:cNvSpPr/>
            <p:nvPr/>
          </p:nvSpPr>
          <p:spPr>
            <a:xfrm>
              <a:off x="-8466" y="-8468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46403" y="2650553"/>
            <a:ext cx="6423553" cy="1814743"/>
          </a:xfrm>
        </p:spPr>
        <p:txBody>
          <a:bodyPr anchor="b">
            <a:noAutofit/>
          </a:bodyPr>
          <a:lstStyle>
            <a:lvl1pPr algn="r">
              <a:defRPr sz="5952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46403" y="4465295"/>
            <a:ext cx="6423553" cy="1209128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03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07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119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158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198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238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278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31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r>
              <a:rPr lang="en-US" smtClean="0"/>
              <a:t>28.04.15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da-DK" smtClean="0"/>
              <a:t>DLVC Taverne - 3. Iteration | 16.06.15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F25A312-CB1C-48BA-AA9E-6AE860F2313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571513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2042" y="671971"/>
            <a:ext cx="6997914" cy="3751839"/>
          </a:xfrm>
        </p:spPr>
        <p:txBody>
          <a:bodyPr anchor="ctr">
            <a:normAutofit/>
          </a:bodyPr>
          <a:lstStyle>
            <a:lvl1pPr algn="l">
              <a:defRPr sz="485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2042" y="4927788"/>
            <a:ext cx="6997914" cy="1731695"/>
          </a:xfrm>
        </p:spPr>
        <p:txBody>
          <a:bodyPr anchor="ctr">
            <a:normAutofit/>
          </a:bodyPr>
          <a:lstStyle>
            <a:lvl1pPr marL="0" indent="0" algn="l">
              <a:buNone/>
              <a:defRPr sz="1984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r>
              <a:rPr lang="en-US" smtClean="0"/>
              <a:t>28.04.15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da-DK" smtClean="0"/>
              <a:t>DLVC Taverne - 3. Iteration | 16.06.15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F25A312-CB1C-48BA-AA9E-6AE860F2313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069972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257" y="671971"/>
            <a:ext cx="6694159" cy="3331857"/>
          </a:xfrm>
        </p:spPr>
        <p:txBody>
          <a:bodyPr anchor="ctr">
            <a:normAutofit/>
          </a:bodyPr>
          <a:lstStyle>
            <a:lvl1pPr algn="l">
              <a:defRPr sz="485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213857" y="4003828"/>
            <a:ext cx="5974958" cy="419982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764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03972" indent="0">
              <a:buFontTx/>
              <a:buNone/>
              <a:defRPr/>
            </a:lvl2pPr>
            <a:lvl3pPr marL="1007943" indent="0">
              <a:buFontTx/>
              <a:buNone/>
              <a:defRPr/>
            </a:lvl3pPr>
            <a:lvl4pPr marL="1511915" indent="0">
              <a:buFontTx/>
              <a:buNone/>
              <a:defRPr/>
            </a:lvl4pPr>
            <a:lvl5pPr marL="2015886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2040" y="4927788"/>
            <a:ext cx="6997915" cy="1731695"/>
          </a:xfrm>
        </p:spPr>
        <p:txBody>
          <a:bodyPr anchor="ctr">
            <a:normAutofit/>
          </a:bodyPr>
          <a:lstStyle>
            <a:lvl1pPr marL="0" indent="0" algn="l">
              <a:buNone/>
              <a:defRPr sz="1984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r>
              <a:rPr lang="en-US" smtClean="0"/>
              <a:t>28.04.15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da-DK" smtClean="0"/>
              <a:t>DLVC Taverne - 3. Iteration | 16.06.15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F25A312-CB1C-48BA-AA9E-6AE860F2313B}" type="slidenum">
              <a:rPr lang="de-DE" smtClean="0"/>
              <a:t>‹#›</a:t>
            </a:fld>
            <a:endParaRPr lang="de-DE"/>
          </a:p>
        </p:txBody>
      </p:sp>
      <p:sp>
        <p:nvSpPr>
          <p:cNvPr id="24" name="TextBox 23"/>
          <p:cNvSpPr txBox="1"/>
          <p:nvPr/>
        </p:nvSpPr>
        <p:spPr>
          <a:xfrm>
            <a:off x="532156" y="871246"/>
            <a:ext cx="504162" cy="644607"/>
          </a:xfrm>
          <a:prstGeom prst="rect">
            <a:avLst/>
          </a:prstGeom>
        </p:spPr>
        <p:txBody>
          <a:bodyPr vert="horz" lIns="100796" tIns="50398" rIns="100796" bIns="50398" rtlCol="0" anchor="ctr">
            <a:noAutofit/>
          </a:bodyPr>
          <a:lstStyle/>
          <a:p>
            <a:pPr lvl="0"/>
            <a:r>
              <a:rPr lang="en-US" sz="8818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438870" y="3181894"/>
            <a:ext cx="504162" cy="644607"/>
          </a:xfrm>
          <a:prstGeom prst="rect">
            <a:avLst/>
          </a:prstGeom>
        </p:spPr>
        <p:txBody>
          <a:bodyPr vert="horz" lIns="100796" tIns="50398" rIns="100796" bIns="50398" rtlCol="0" anchor="ctr">
            <a:noAutofit/>
          </a:bodyPr>
          <a:lstStyle/>
          <a:p>
            <a:pPr lvl="0"/>
            <a:r>
              <a:rPr lang="en-US" sz="8818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1144906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2040" y="2129659"/>
            <a:ext cx="6997915" cy="2861014"/>
          </a:xfrm>
        </p:spPr>
        <p:txBody>
          <a:bodyPr anchor="b">
            <a:normAutofit/>
          </a:bodyPr>
          <a:lstStyle>
            <a:lvl1pPr algn="l">
              <a:defRPr sz="485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2040" y="4990673"/>
            <a:ext cx="6997915" cy="1668810"/>
          </a:xfrm>
        </p:spPr>
        <p:txBody>
          <a:bodyPr anchor="t">
            <a:normAutofit/>
          </a:bodyPr>
          <a:lstStyle>
            <a:lvl1pPr marL="0" indent="0" algn="l">
              <a:buNone/>
              <a:defRPr sz="1984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r>
              <a:rPr lang="en-US" smtClean="0"/>
              <a:t>28.04.15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da-DK" smtClean="0"/>
              <a:t>DLVC Taverne - 3. Iteration | 16.06.15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F25A312-CB1C-48BA-AA9E-6AE860F2313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983380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257" y="671971"/>
            <a:ext cx="6694159" cy="3331857"/>
          </a:xfrm>
        </p:spPr>
        <p:txBody>
          <a:bodyPr anchor="ctr">
            <a:normAutofit/>
          </a:bodyPr>
          <a:lstStyle>
            <a:lvl1pPr algn="l">
              <a:defRPr sz="485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2038" y="4423810"/>
            <a:ext cx="6997916" cy="566863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646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03972" indent="0">
              <a:buFontTx/>
              <a:buNone/>
              <a:defRPr/>
            </a:lvl2pPr>
            <a:lvl3pPr marL="1007943" indent="0">
              <a:buFontTx/>
              <a:buNone/>
              <a:defRPr/>
            </a:lvl3pPr>
            <a:lvl4pPr marL="1511915" indent="0">
              <a:buFontTx/>
              <a:buNone/>
              <a:defRPr/>
            </a:lvl4pPr>
            <a:lvl5pPr marL="2015886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2040" y="4990673"/>
            <a:ext cx="6997915" cy="1668810"/>
          </a:xfrm>
        </p:spPr>
        <p:txBody>
          <a:bodyPr anchor="t">
            <a:normAutofit/>
          </a:bodyPr>
          <a:lstStyle>
            <a:lvl1pPr marL="0" indent="0" algn="l">
              <a:buNone/>
              <a:defRPr sz="1984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r>
              <a:rPr lang="en-US" smtClean="0"/>
              <a:t>28.04.15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da-DK" smtClean="0"/>
              <a:t>DLVC Taverne - 3. Iteration | 16.06.15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F25A312-CB1C-48BA-AA9E-6AE860F2313B}" type="slidenum">
              <a:rPr lang="de-DE" smtClean="0"/>
              <a:t>‹#›</a:t>
            </a:fld>
            <a:endParaRPr lang="de-DE"/>
          </a:p>
        </p:txBody>
      </p:sp>
      <p:sp>
        <p:nvSpPr>
          <p:cNvPr id="24" name="TextBox 23"/>
          <p:cNvSpPr txBox="1"/>
          <p:nvPr/>
        </p:nvSpPr>
        <p:spPr>
          <a:xfrm>
            <a:off x="532156" y="871246"/>
            <a:ext cx="504162" cy="644607"/>
          </a:xfrm>
          <a:prstGeom prst="rect">
            <a:avLst/>
          </a:prstGeom>
        </p:spPr>
        <p:txBody>
          <a:bodyPr vert="horz" lIns="100796" tIns="50398" rIns="100796" bIns="50398" rtlCol="0" anchor="ctr">
            <a:noAutofit/>
          </a:bodyPr>
          <a:lstStyle/>
          <a:p>
            <a:pPr lvl="0"/>
            <a:r>
              <a:rPr lang="en-US" sz="8818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438870" y="3181894"/>
            <a:ext cx="504162" cy="644607"/>
          </a:xfrm>
          <a:prstGeom prst="rect">
            <a:avLst/>
          </a:prstGeom>
        </p:spPr>
        <p:txBody>
          <a:bodyPr vert="horz" lIns="100796" tIns="50398" rIns="100796" bIns="50398" rtlCol="0" anchor="ctr">
            <a:noAutofit/>
          </a:bodyPr>
          <a:lstStyle/>
          <a:p>
            <a:pPr lvl="0"/>
            <a:r>
              <a:rPr lang="en-US" sz="8818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851751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8930" y="671971"/>
            <a:ext cx="6991025" cy="3331857"/>
          </a:xfrm>
        </p:spPr>
        <p:txBody>
          <a:bodyPr anchor="ctr">
            <a:normAutofit/>
          </a:bodyPr>
          <a:lstStyle>
            <a:lvl1pPr algn="l">
              <a:defRPr sz="485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2038" y="4423810"/>
            <a:ext cx="6997916" cy="566863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646">
                <a:solidFill>
                  <a:schemeClr val="accent1"/>
                </a:solidFill>
              </a:defRPr>
            </a:lvl1pPr>
            <a:lvl2pPr marL="503972" indent="0">
              <a:buFontTx/>
              <a:buNone/>
              <a:defRPr/>
            </a:lvl2pPr>
            <a:lvl3pPr marL="1007943" indent="0">
              <a:buFontTx/>
              <a:buNone/>
              <a:defRPr/>
            </a:lvl3pPr>
            <a:lvl4pPr marL="1511915" indent="0">
              <a:buFontTx/>
              <a:buNone/>
              <a:defRPr/>
            </a:lvl4pPr>
            <a:lvl5pPr marL="2015886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2040" y="4990673"/>
            <a:ext cx="6997915" cy="1668810"/>
          </a:xfrm>
        </p:spPr>
        <p:txBody>
          <a:bodyPr anchor="t">
            <a:normAutofit/>
          </a:bodyPr>
          <a:lstStyle>
            <a:lvl1pPr marL="0" indent="0" algn="l">
              <a:buNone/>
              <a:defRPr sz="1984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r>
              <a:rPr lang="en-US" smtClean="0"/>
              <a:t>28.04.15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da-DK" smtClean="0"/>
              <a:t>DLVC Taverne - 3. Iteration | 16.06.15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F25A312-CB1C-48BA-AA9E-6AE860F2313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693937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r>
              <a:rPr lang="en-US" smtClean="0"/>
              <a:t>28.04.15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da-DK" smtClean="0"/>
              <a:t>DLVC Taverne - 3. Iteration | 16.06.15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F25A312-CB1C-48BA-AA9E-6AE860F2313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722806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89572" y="671972"/>
            <a:ext cx="1079072" cy="5788752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2041" y="671972"/>
            <a:ext cx="5727155" cy="5788752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r>
              <a:rPr lang="en-US" smtClean="0"/>
              <a:t>28.04.15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da-DK" smtClean="0"/>
              <a:t>DLVC Taverne - 3. Iteration | 16.06.15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F25A312-CB1C-48BA-AA9E-6AE860F2313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048491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r>
              <a:rPr lang="en-US" smtClean="0"/>
              <a:t>28.04.15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da-DK" smtClean="0"/>
              <a:t>DLVC Taverne - 3. Iteration | 16.06.15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F25A312-CB1C-48BA-AA9E-6AE860F2313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999427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2040" y="2977208"/>
            <a:ext cx="6997915" cy="2013467"/>
          </a:xfrm>
        </p:spPr>
        <p:txBody>
          <a:bodyPr anchor="b"/>
          <a:lstStyle>
            <a:lvl1pPr algn="l">
              <a:defRPr sz="4409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2040" y="4990673"/>
            <a:ext cx="6997915" cy="948432"/>
          </a:xfrm>
        </p:spPr>
        <p:txBody>
          <a:bodyPr anchor="t"/>
          <a:lstStyle>
            <a:lvl1pPr marL="0" indent="0" algn="l">
              <a:buNone/>
              <a:defRPr sz="2205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r>
              <a:rPr lang="en-US" smtClean="0"/>
              <a:t>28.04.15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da-DK" smtClean="0"/>
              <a:t>DLVC Taverne - 3. Iteration | 16.06.15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F25A312-CB1C-48BA-AA9E-6AE860F2313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500250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2042" y="671971"/>
            <a:ext cx="6997914" cy="14559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2042" y="2381649"/>
            <a:ext cx="3404426" cy="4277832"/>
          </a:xfrm>
        </p:spPr>
        <p:txBody>
          <a:bodyPr>
            <a:normAutofit/>
          </a:bodyPr>
          <a:lstStyle>
            <a:lvl1pPr>
              <a:defRPr sz="1984"/>
            </a:lvl1pPr>
            <a:lvl2pPr>
              <a:defRPr sz="1764"/>
            </a:lvl2pPr>
            <a:lvl3pPr>
              <a:defRPr sz="1543"/>
            </a:lvl3pPr>
            <a:lvl4pPr>
              <a:defRPr sz="1323"/>
            </a:lvl4pPr>
            <a:lvl5pPr>
              <a:defRPr sz="1323"/>
            </a:lvl5pPr>
            <a:lvl6pPr>
              <a:defRPr sz="1323"/>
            </a:lvl6pPr>
            <a:lvl7pPr>
              <a:defRPr sz="1323"/>
            </a:lvl7pPr>
            <a:lvl8pPr>
              <a:defRPr sz="1323"/>
            </a:lvl8pPr>
            <a:lvl9pPr>
              <a:defRPr sz="1323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65529" y="2381651"/>
            <a:ext cx="3404427" cy="4277834"/>
          </a:xfrm>
        </p:spPr>
        <p:txBody>
          <a:bodyPr>
            <a:normAutofit/>
          </a:bodyPr>
          <a:lstStyle>
            <a:lvl1pPr>
              <a:defRPr sz="1984"/>
            </a:lvl1pPr>
            <a:lvl2pPr>
              <a:defRPr sz="1764"/>
            </a:lvl2pPr>
            <a:lvl3pPr>
              <a:defRPr sz="1543"/>
            </a:lvl3pPr>
            <a:lvl4pPr>
              <a:defRPr sz="1323"/>
            </a:lvl4pPr>
            <a:lvl5pPr>
              <a:defRPr sz="1323"/>
            </a:lvl5pPr>
            <a:lvl6pPr>
              <a:defRPr sz="1323"/>
            </a:lvl6pPr>
            <a:lvl7pPr>
              <a:defRPr sz="1323"/>
            </a:lvl7pPr>
            <a:lvl8pPr>
              <a:defRPr sz="1323"/>
            </a:lvl8pPr>
            <a:lvl9pPr>
              <a:defRPr sz="1323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r>
              <a:rPr lang="en-US" smtClean="0"/>
              <a:t>28.04.15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da-DK" smtClean="0"/>
              <a:t>DLVC Taverne - 3. Iteration | 16.06.15</a:t>
            </a:r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F25A312-CB1C-48BA-AA9E-6AE860F2313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282909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2041" y="671971"/>
            <a:ext cx="6997913" cy="1455937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2041" y="2382084"/>
            <a:ext cx="3407251" cy="635222"/>
          </a:xfrm>
        </p:spPr>
        <p:txBody>
          <a:bodyPr anchor="b">
            <a:noAutofit/>
          </a:bodyPr>
          <a:lstStyle>
            <a:lvl1pPr marL="0" indent="0">
              <a:buNone/>
              <a:defRPr sz="2646" b="0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2041" y="3017307"/>
            <a:ext cx="3407251" cy="364217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62702" y="2382084"/>
            <a:ext cx="3407251" cy="635222"/>
          </a:xfrm>
        </p:spPr>
        <p:txBody>
          <a:bodyPr anchor="b">
            <a:noAutofit/>
          </a:bodyPr>
          <a:lstStyle>
            <a:lvl1pPr marL="0" indent="0">
              <a:buNone/>
              <a:defRPr sz="2646" b="0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62702" y="3017307"/>
            <a:ext cx="3407251" cy="364217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r>
              <a:rPr lang="en-US" smtClean="0"/>
              <a:t>28.04.15</a:t>
            </a:r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da-DK" smtClean="0"/>
              <a:t>DLVC Taverne - 3. Iteration | 16.06.15</a:t>
            </a:r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F25A312-CB1C-48BA-AA9E-6AE860F2313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134929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2041" y="671971"/>
            <a:ext cx="6997914" cy="14559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r>
              <a:rPr lang="en-US" smtClean="0"/>
              <a:t>28.04.15</a:t>
            </a:r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da-DK" smtClean="0"/>
              <a:t>DLVC Taverne - 3. Iteration | 16.06.15</a:t>
            </a:r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F25A312-CB1C-48BA-AA9E-6AE860F2313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362702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r>
              <a:rPr lang="en-US" smtClean="0"/>
              <a:t>28.04.15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da-DK" smtClean="0"/>
              <a:t>DLVC Taverne - 3. Iteration | 16.06.15</a:t>
            </a:r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F25A312-CB1C-48BA-AA9E-6AE860F2313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175797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2041" y="1651933"/>
            <a:ext cx="3075982" cy="1409272"/>
          </a:xfrm>
        </p:spPr>
        <p:txBody>
          <a:bodyPr anchor="b">
            <a:normAutofit/>
          </a:bodyPr>
          <a:lstStyle>
            <a:lvl1pPr>
              <a:defRPr sz="2205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37083" y="567610"/>
            <a:ext cx="3732871" cy="6091873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2041" y="3061205"/>
            <a:ext cx="3075982" cy="2848876"/>
          </a:xfrm>
        </p:spPr>
        <p:txBody>
          <a:bodyPr>
            <a:normAutofit/>
          </a:bodyPr>
          <a:lstStyle>
            <a:lvl1pPr marL="0" indent="0">
              <a:buNone/>
              <a:defRPr sz="1543"/>
            </a:lvl1pPr>
            <a:lvl2pPr marL="377979" indent="0">
              <a:buNone/>
              <a:defRPr sz="1157"/>
            </a:lvl2pPr>
            <a:lvl3pPr marL="755957" indent="0">
              <a:buNone/>
              <a:defRPr sz="992"/>
            </a:lvl3pPr>
            <a:lvl4pPr marL="1133936" indent="0">
              <a:buNone/>
              <a:defRPr sz="827"/>
            </a:lvl4pPr>
            <a:lvl5pPr marL="1511915" indent="0">
              <a:buNone/>
              <a:defRPr sz="827"/>
            </a:lvl5pPr>
            <a:lvl6pPr marL="1889893" indent="0">
              <a:buNone/>
              <a:defRPr sz="827"/>
            </a:lvl6pPr>
            <a:lvl7pPr marL="2267872" indent="0">
              <a:buNone/>
              <a:defRPr sz="827"/>
            </a:lvl7pPr>
            <a:lvl8pPr marL="2645851" indent="0">
              <a:buNone/>
              <a:defRPr sz="827"/>
            </a:lvl8pPr>
            <a:lvl9pPr marL="3023829" indent="0">
              <a:buNone/>
              <a:defRPr sz="827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r>
              <a:rPr lang="en-US" smtClean="0"/>
              <a:t>28.04.15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da-DK" smtClean="0"/>
              <a:t>DLVC Taverne - 3. Iteration | 16.06.15</a:t>
            </a:r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F25A312-CB1C-48BA-AA9E-6AE860F2313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638751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2041" y="5291772"/>
            <a:ext cx="6997914" cy="624724"/>
          </a:xfrm>
        </p:spPr>
        <p:txBody>
          <a:bodyPr anchor="b">
            <a:normAutofit/>
          </a:bodyPr>
          <a:lstStyle>
            <a:lvl1pPr algn="l">
              <a:defRPr sz="2646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2041" y="671971"/>
            <a:ext cx="6997914" cy="4239192"/>
          </a:xfrm>
        </p:spPr>
        <p:txBody>
          <a:bodyPr anchor="t">
            <a:normAutofit/>
          </a:bodyPr>
          <a:lstStyle>
            <a:lvl1pPr marL="0" indent="0" algn="ctr">
              <a:buNone/>
              <a:defRPr sz="1764"/>
            </a:lvl1pPr>
            <a:lvl2pPr marL="503972" indent="0">
              <a:buNone/>
              <a:defRPr sz="1764"/>
            </a:lvl2pPr>
            <a:lvl3pPr marL="1007943" indent="0">
              <a:buNone/>
              <a:defRPr sz="1764"/>
            </a:lvl3pPr>
            <a:lvl4pPr marL="1511915" indent="0">
              <a:buNone/>
              <a:defRPr sz="1764"/>
            </a:lvl4pPr>
            <a:lvl5pPr marL="2015886" indent="0">
              <a:buNone/>
              <a:defRPr sz="1764"/>
            </a:lvl5pPr>
            <a:lvl6pPr marL="2519858" indent="0">
              <a:buNone/>
              <a:defRPr sz="1764"/>
            </a:lvl6pPr>
            <a:lvl7pPr marL="3023829" indent="0">
              <a:buNone/>
              <a:defRPr sz="1764"/>
            </a:lvl7pPr>
            <a:lvl8pPr marL="3527801" indent="0">
              <a:buNone/>
              <a:defRPr sz="1764"/>
            </a:lvl8pPr>
            <a:lvl9pPr marL="4031772" indent="0">
              <a:buNone/>
              <a:defRPr sz="1764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2041" y="5916496"/>
            <a:ext cx="6997914" cy="742987"/>
          </a:xfrm>
        </p:spPr>
        <p:txBody>
          <a:bodyPr>
            <a:normAutofit/>
          </a:bodyPr>
          <a:lstStyle>
            <a:lvl1pPr marL="0" indent="0">
              <a:buNone/>
              <a:defRPr sz="1323"/>
            </a:lvl1pPr>
            <a:lvl2pPr marL="503972" indent="0">
              <a:buNone/>
              <a:defRPr sz="1323"/>
            </a:lvl2pPr>
            <a:lvl3pPr marL="1007943" indent="0">
              <a:buNone/>
              <a:defRPr sz="1102"/>
            </a:lvl3pPr>
            <a:lvl4pPr marL="1511915" indent="0">
              <a:buNone/>
              <a:defRPr sz="992"/>
            </a:lvl4pPr>
            <a:lvl5pPr marL="2015886" indent="0">
              <a:buNone/>
              <a:defRPr sz="992"/>
            </a:lvl5pPr>
            <a:lvl6pPr marL="2519858" indent="0">
              <a:buNone/>
              <a:defRPr sz="992"/>
            </a:lvl6pPr>
            <a:lvl7pPr marL="3023829" indent="0">
              <a:buNone/>
              <a:defRPr sz="992"/>
            </a:lvl7pPr>
            <a:lvl8pPr marL="3527801" indent="0">
              <a:buNone/>
              <a:defRPr sz="992"/>
            </a:lvl8pPr>
            <a:lvl9pPr marL="4031772" indent="0">
              <a:buNone/>
              <a:defRPr sz="992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r>
              <a:rPr lang="en-US" smtClean="0"/>
              <a:t>28.04.15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da-DK" smtClean="0"/>
              <a:t>DLVC Taverne - 3. Iteration | 16.06.15</a:t>
            </a:r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F25A312-CB1C-48BA-AA9E-6AE860F2313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462458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9334" y="-9334"/>
            <a:ext cx="10109073" cy="7578343"/>
            <a:chOff x="-8467" y="-8468"/>
            <a:chExt cx="9169805" cy="6874935"/>
          </a:xfrm>
        </p:grpSpPr>
        <p:sp>
          <p:nvSpPr>
            <p:cNvPr id="7" name="Freeform 6"/>
            <p:cNvSpPr/>
            <p:nvPr/>
          </p:nvSpPr>
          <p:spPr>
            <a:xfrm>
              <a:off x="-8467" y="4013200"/>
              <a:ext cx="457200" cy="2853267"/>
            </a:xfrm>
            <a:custGeom>
              <a:avLst/>
              <a:gdLst/>
              <a:ahLst/>
              <a:cxnLst/>
              <a:rect l="l" t="t" r="r" b="b"/>
              <a:pathLst>
                <a:path w="457200" h="2853267">
                  <a:moveTo>
                    <a:pt x="0" y="0"/>
                  </a:moveTo>
                  <a:lnTo>
                    <a:pt x="457200" y="2853267"/>
                  </a:lnTo>
                  <a:lnTo>
                    <a:pt x="0" y="2844800"/>
                  </a:lnTo>
                  <a:cubicBezTo>
                    <a:pt x="2822" y="1905000"/>
                    <a:pt x="5645" y="965200"/>
                    <a:pt x="0" y="0"/>
                  </a:cubicBez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8" name="Straight Connector 7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Freeform 9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12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13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Freeform 14"/>
            <p:cNvSpPr/>
            <p:nvPr/>
          </p:nvSpPr>
          <p:spPr>
            <a:xfrm>
              <a:off x="8077231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15"/>
            <p:cNvSpPr/>
            <p:nvPr/>
          </p:nvSpPr>
          <p:spPr>
            <a:xfrm>
              <a:off x="8060297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2041" y="671971"/>
            <a:ext cx="6997913" cy="145593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2041" y="2381651"/>
            <a:ext cx="6997914" cy="42778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958922" y="6659484"/>
            <a:ext cx="754208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9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/>
            <a:r>
              <a:rPr lang="en-US" smtClean="0"/>
              <a:t>28.04.15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2041" y="6659484"/>
            <a:ext cx="5096507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9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/>
            <a:r>
              <a:rPr lang="da-DK" smtClean="0"/>
              <a:t>DLVC Taverne - 3. Iteration | 16.06.15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04808" y="6659484"/>
            <a:ext cx="565148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92">
                <a:solidFill>
                  <a:schemeClr val="accent1"/>
                </a:solidFill>
              </a:defRPr>
            </a:lvl1pPr>
          </a:lstStyle>
          <a:p>
            <a:pPr lvl="0"/>
            <a:fld id="{1F25A312-CB1C-48BA-AA9E-6AE860F2313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621907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</p:sldLayoutIdLst>
  <p:hf sldNum="0" hdr="0" dt="0"/>
  <p:txStyles>
    <p:titleStyle>
      <a:lvl1pPr algn="l" defTabSz="503972" rtl="0" eaLnBrk="1" latinLnBrk="0" hangingPunct="1">
        <a:spcBef>
          <a:spcPct val="0"/>
        </a:spcBef>
        <a:buNone/>
        <a:defRPr sz="3968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77979" indent="-377979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984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818954" indent="-314982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764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59929" indent="-251986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54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763900" indent="-251986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2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267872" indent="-251986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2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771844" indent="-251986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2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3275815" indent="-251986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2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779787" indent="-251986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2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4283758" indent="-251986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2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72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943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915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886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858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829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801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772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1"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title" idx="4294967295"/>
          </p:nvPr>
        </p:nvSpPr>
        <p:spPr>
          <a:xfrm>
            <a:off x="490219" y="494617"/>
            <a:ext cx="9072563" cy="1103059"/>
          </a:xfrm>
        </p:spPr>
        <p:txBody>
          <a:bodyPr>
            <a:spAutoFit/>
          </a:bodyPr>
          <a:lstStyle/>
          <a:p>
            <a:pPr lvl="0" algn="ctr">
              <a:buNone/>
            </a:pPr>
            <a:r>
              <a:rPr lang="de-DE" dirty="0"/>
              <a:t>DLVC - Taverne</a:t>
            </a:r>
            <a:br>
              <a:rPr lang="de-DE" dirty="0"/>
            </a:br>
            <a:r>
              <a:rPr lang="de-DE" sz="2400" dirty="0"/>
              <a:t>Rollenspielmanager </a:t>
            </a:r>
            <a:r>
              <a:rPr lang="de-DE" sz="2600" dirty="0" smtClean="0"/>
              <a:t>„</a:t>
            </a:r>
            <a:r>
              <a:rPr lang="de-DE" sz="2600" dirty="0"/>
              <a:t>Die Legenden von Cysteron“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736003" y="2664003"/>
            <a:ext cx="4580997" cy="4723918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feld 4"/>
          <p:cNvSpPr txBox="1"/>
          <p:nvPr/>
        </p:nvSpPr>
        <p:spPr>
          <a:xfrm>
            <a:off x="4139187" y="2199964"/>
            <a:ext cx="1801633" cy="317726"/>
          </a:xfrm>
          <a:prstGeom prst="rect">
            <a:avLst/>
          </a:prstGeom>
          <a:noFill/>
          <a:ln>
            <a:noFill/>
          </a:ln>
        </p:spPr>
        <p:txBody>
          <a:bodyPr vert="horz" wrap="none" lIns="90004" tIns="44997" rIns="90004" bIns="44997" anchor="t" anchorCtr="1" compatLnSpc="0">
            <a:spAutoFit/>
          </a:bodyPr>
          <a:lstStyle/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00"/>
                </a:solidFill>
                <a:uFillTx/>
                <a:latin typeface="Liberation Sans" pitchFamily="18"/>
                <a:ea typeface="WenQuanYi Micro Hei" pitchFamily="2"/>
                <a:cs typeface="Lohit Hindi" pitchFamily="2"/>
              </a:rPr>
              <a:t>    Sommersemester 2015</a:t>
            </a:r>
          </a:p>
        </p:txBody>
      </p:sp>
      <p:sp>
        <p:nvSpPr>
          <p:cNvPr id="5" name="Textfeld 5"/>
          <p:cNvSpPr txBox="1"/>
          <p:nvPr/>
        </p:nvSpPr>
        <p:spPr>
          <a:xfrm>
            <a:off x="4110097" y="1597676"/>
            <a:ext cx="2003803" cy="356330"/>
          </a:xfrm>
          <a:prstGeom prst="rect">
            <a:avLst/>
          </a:prstGeom>
          <a:noFill/>
          <a:ln>
            <a:noFill/>
          </a:ln>
        </p:spPr>
        <p:txBody>
          <a:bodyPr vert="horz" wrap="none" lIns="90004" tIns="44997" rIns="90004" bIns="44997" anchor="t" anchorCtr="1" compatLnSpc="0">
            <a:spAutoFit/>
          </a:bodyPr>
          <a:lstStyle/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 dirty="0" smtClean="0">
                <a:solidFill>
                  <a:srgbClr val="000000"/>
                </a:solidFill>
                <a:uFillTx/>
                <a:latin typeface="Liberation Sans" pitchFamily="18"/>
                <a:ea typeface="WenQuanYi Micro Hei" pitchFamily="2"/>
                <a:cs typeface="Lohit Hindi" pitchFamily="2"/>
              </a:rPr>
              <a:t>Vortag </a:t>
            </a:r>
            <a:r>
              <a:rPr lang="de-DE" sz="1800" b="0" i="0" u="none" strike="noStrike" kern="1200" cap="none" spc="0" baseline="0" dirty="0">
                <a:solidFill>
                  <a:srgbClr val="000000"/>
                </a:solidFill>
                <a:uFillTx/>
                <a:latin typeface="Liberation Sans" pitchFamily="18"/>
                <a:ea typeface="WenQuanYi Micro Hei" pitchFamily="2"/>
                <a:cs typeface="Lohit Hindi" pitchFamily="2"/>
              </a:rPr>
              <a:t>2. Iteration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da-DK" smtClean="0"/>
              <a:t>DLVC Taverne - 3. Iteration | 16.06.15</a:t>
            </a:r>
            <a:endParaRPr lang="de-DE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 txBox="1"/>
          <p:nvPr/>
        </p:nvSpPr>
        <p:spPr>
          <a:xfrm>
            <a:off x="503998" y="6887160"/>
            <a:ext cx="2348279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400" b="0" i="0" u="none" strike="noStrike" kern="1200" cap="none" spc="0" baseline="0">
                <a:solidFill>
                  <a:srgbClr val="000000"/>
                </a:solidFill>
                <a:uFillTx/>
                <a:latin typeface="Liberation Serif" pitchFamily="18"/>
                <a:ea typeface="DejaVu Sans" pitchFamily="2"/>
                <a:cs typeface="DejaVu Sans" pitchFamily="2"/>
              </a:rPr>
              <a:t>19.05.15</a:t>
            </a:r>
          </a:p>
        </p:txBody>
      </p:sp>
      <p:sp>
        <p:nvSpPr>
          <p:cNvPr id="3" name="Fußzeilenplatzhalter 2"/>
          <p:cNvSpPr txBox="1"/>
          <p:nvPr/>
        </p:nvSpPr>
        <p:spPr>
          <a:xfrm>
            <a:off x="3447361" y="6887160"/>
            <a:ext cx="3194995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1" compatLnSpc="1">
            <a:noAutofit/>
          </a:bodyPr>
          <a:lstStyle/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400" b="0" i="0" u="none" strike="noStrike" kern="1200" cap="none" spc="0" baseline="0">
                <a:solidFill>
                  <a:srgbClr val="000000"/>
                </a:solidFill>
                <a:uFillTx/>
                <a:latin typeface="Liberation Serif" pitchFamily="18"/>
                <a:ea typeface="DejaVu Sans" pitchFamily="2"/>
                <a:cs typeface="DejaVu Sans" pitchFamily="2"/>
              </a:rPr>
              <a:t>PG Rollenspielmanager – 2. Iteration</a:t>
            </a:r>
          </a:p>
        </p:txBody>
      </p:sp>
      <p:sp>
        <p:nvSpPr>
          <p:cNvPr id="4" name="Foliennummernplatzhalter 3"/>
          <p:cNvSpPr txBox="1"/>
          <p:nvPr/>
        </p:nvSpPr>
        <p:spPr>
          <a:xfrm>
            <a:off x="7227362" y="6887160"/>
            <a:ext cx="2348279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51ADEC04-8534-4474-ACD0-1B58EB1B2E37}" type="slidenum">
              <a:t>10</a:t>
            </a:fld>
            <a:endParaRPr lang="de-DE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5" name="Titel 1"/>
          <p:cNvSpPr txBox="1">
            <a:spLocks noGrp="1"/>
          </p:cNvSpPr>
          <p:nvPr>
            <p:ph type="title" idx="4294967295"/>
          </p:nvPr>
        </p:nvSpPr>
        <p:spPr>
          <a:xfrm>
            <a:off x="0" y="754063"/>
            <a:ext cx="9072563" cy="1262062"/>
          </a:xfrm>
        </p:spPr>
        <p:txBody>
          <a:bodyPr/>
          <a:lstStyle/>
          <a:p>
            <a:pPr lvl="0">
              <a:buNone/>
            </a:pPr>
            <a:r>
              <a:rPr lang="de-DE"/>
              <a:t>Use Case: Kampf starten</a:t>
            </a:r>
          </a:p>
        </p:txBody>
      </p:sp>
      <p:sp>
        <p:nvSpPr>
          <p:cNvPr id="6" name="Textplatzhalter 2"/>
          <p:cNvSpPr txBox="1">
            <a:spLocks noGrp="1"/>
          </p:cNvSpPr>
          <p:nvPr>
            <p:ph type="body" idx="4294967295"/>
          </p:nvPr>
        </p:nvSpPr>
        <p:spPr>
          <a:xfrm>
            <a:off x="0" y="2095500"/>
            <a:ext cx="8869363" cy="4384675"/>
          </a:xfrm>
        </p:spPr>
        <p:txBody>
          <a:bodyPr/>
          <a:lstStyle/>
          <a:p>
            <a:pPr lvl="0">
              <a:spcAft>
                <a:spcPts val="0"/>
              </a:spcAft>
              <a:buNone/>
            </a:pPr>
            <a:endParaRPr lang="de-DE"/>
          </a:p>
          <a:p>
            <a:pPr lvl="0">
              <a:buNone/>
            </a:pPr>
            <a:endParaRPr lang="de-DE"/>
          </a:p>
        </p:txBody>
      </p:sp>
      <p:sp>
        <p:nvSpPr>
          <p:cNvPr id="7" name="Textfeld 4"/>
          <p:cNvSpPr txBox="1"/>
          <p:nvPr/>
        </p:nvSpPr>
        <p:spPr>
          <a:xfrm>
            <a:off x="0" y="287999"/>
            <a:ext cx="10079998" cy="346319"/>
          </a:xfrm>
          <a:prstGeom prst="rect">
            <a:avLst/>
          </a:prstGeom>
          <a:noFill/>
          <a:ln>
            <a:noFill/>
          </a:ln>
        </p:spPr>
        <p:txBody>
          <a:bodyPr vert="horz" wrap="none" lIns="90004" tIns="44997" rIns="90004" bIns="44997" anchor="t" anchorCtr="1" compatLnSpc="0">
            <a:spAutoFit/>
          </a:bodyPr>
          <a:lstStyle/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80"/>
                </a:solidFill>
                <a:uFillTx/>
                <a:latin typeface="Liberation Sans" pitchFamily="18"/>
                <a:ea typeface="WenQuanYi Micro Hei" pitchFamily="2"/>
                <a:cs typeface="Lohit Hindi" pitchFamily="2"/>
              </a:rPr>
              <a:t>Fortschritt</a:t>
            </a:r>
          </a:p>
        </p:txBody>
      </p:sp>
      <p:pic>
        <p:nvPicPr>
          <p:cNvPr id="8" name="Grafik 9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331" y="2121408"/>
            <a:ext cx="8570972" cy="4242816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da-DK" smtClean="0"/>
              <a:t>DLVC Taverne - 3. Iteration | 16.06.15</a:t>
            </a:r>
            <a:endParaRPr lang="de-DE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 txBox="1"/>
          <p:nvPr/>
        </p:nvSpPr>
        <p:spPr>
          <a:xfrm>
            <a:off x="503998" y="6887160"/>
            <a:ext cx="2348279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400" b="0" i="0" u="none" strike="noStrike" kern="0" cap="none" spc="0" baseline="0">
                <a:solidFill>
                  <a:srgbClr val="000000"/>
                </a:solidFill>
                <a:uFillTx/>
                <a:latin typeface="Liberation Serif" pitchFamily="18"/>
                <a:ea typeface="DejaVu Sans" pitchFamily="2"/>
                <a:cs typeface="DejaVu Sans" pitchFamily="2"/>
              </a:rPr>
              <a:t>19.05.15</a:t>
            </a:r>
            <a:endParaRPr lang="de-DE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3" name="Fußzeilenplatzhalter 2"/>
          <p:cNvSpPr txBox="1"/>
          <p:nvPr/>
        </p:nvSpPr>
        <p:spPr>
          <a:xfrm>
            <a:off x="3447361" y="6887160"/>
            <a:ext cx="3194995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1" compatLnSpc="1">
            <a:noAutofit/>
          </a:bodyPr>
          <a:lstStyle/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400" b="0" i="0" u="none" strike="noStrike" kern="1200" cap="none" spc="0" baseline="0">
                <a:solidFill>
                  <a:srgbClr val="000000"/>
                </a:solidFill>
                <a:uFillTx/>
                <a:latin typeface="Liberation Serif" pitchFamily="18"/>
                <a:ea typeface="DejaVu Sans" pitchFamily="2"/>
                <a:cs typeface="DejaVu Sans" pitchFamily="2"/>
              </a:rPr>
              <a:t>PG Rollenspielmanager – 2. Iteration</a:t>
            </a:r>
          </a:p>
        </p:txBody>
      </p:sp>
      <p:sp>
        <p:nvSpPr>
          <p:cNvPr id="4" name="Foliennummernplatzhalter 3"/>
          <p:cNvSpPr txBox="1"/>
          <p:nvPr/>
        </p:nvSpPr>
        <p:spPr>
          <a:xfrm>
            <a:off x="7227362" y="6887160"/>
            <a:ext cx="2348279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0E0FA0BD-2B0E-4E7C-9E92-BAE097FA9C49}" type="slidenum">
              <a:t>11</a:t>
            </a:fld>
            <a:endParaRPr lang="de-DE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5" name="Textfeld 1"/>
          <p:cNvSpPr txBox="1"/>
          <p:nvPr/>
        </p:nvSpPr>
        <p:spPr>
          <a:xfrm>
            <a:off x="0" y="287999"/>
            <a:ext cx="10079998" cy="346319"/>
          </a:xfrm>
          <a:prstGeom prst="rect">
            <a:avLst/>
          </a:prstGeom>
          <a:noFill/>
          <a:ln>
            <a:noFill/>
          </a:ln>
        </p:spPr>
        <p:txBody>
          <a:bodyPr vert="horz" wrap="none" lIns="90004" tIns="44997" rIns="90004" bIns="44997" anchor="t" anchorCtr="1" compatLnSpc="0">
            <a:spAutoFit/>
          </a:bodyPr>
          <a:lstStyle/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80"/>
                </a:solidFill>
                <a:uFillTx/>
                <a:latin typeface="Liberation Sans" pitchFamily="18"/>
                <a:ea typeface="WenQuanYi Micro Hei" pitchFamily="2"/>
                <a:cs typeface="Lohit Hindi" pitchFamily="2"/>
              </a:rPr>
              <a:t>Fortschritt</a:t>
            </a:r>
          </a:p>
        </p:txBody>
      </p:sp>
      <p:sp>
        <p:nvSpPr>
          <p:cNvPr id="6" name="Titel 2"/>
          <p:cNvSpPr txBox="1">
            <a:spLocks noGrp="1"/>
          </p:cNvSpPr>
          <p:nvPr>
            <p:ph type="title" idx="4294967295"/>
          </p:nvPr>
        </p:nvSpPr>
        <p:spPr>
          <a:xfrm>
            <a:off x="0" y="1046163"/>
            <a:ext cx="9072563" cy="677862"/>
          </a:xfrm>
        </p:spPr>
        <p:txBody>
          <a:bodyPr>
            <a:spAutoFit/>
          </a:bodyPr>
          <a:lstStyle/>
          <a:p>
            <a:pPr lvl="0">
              <a:buNone/>
            </a:pPr>
            <a:r>
              <a:rPr lang="de-DE"/>
              <a:t>Fortschritt:  Nicht-Inhaltlich</a:t>
            </a:r>
          </a:p>
        </p:txBody>
      </p:sp>
      <p:sp>
        <p:nvSpPr>
          <p:cNvPr id="7" name="Textplatzhalter 3"/>
          <p:cNvSpPr txBox="1">
            <a:spLocks noGrp="1"/>
          </p:cNvSpPr>
          <p:nvPr>
            <p:ph type="body" idx="4294967295"/>
          </p:nvPr>
        </p:nvSpPr>
        <p:spPr>
          <a:xfrm>
            <a:off x="0" y="2095500"/>
            <a:ext cx="8869363" cy="4384675"/>
          </a:xfrm>
        </p:spPr>
        <p:txBody>
          <a:bodyPr/>
          <a:lstStyle/>
          <a:p>
            <a:pPr lvl="0"/>
            <a:r>
              <a:rPr lang="de-DE"/>
              <a:t>Sprechen mit Kunde</a:t>
            </a:r>
          </a:p>
          <a:p>
            <a:pPr lvl="0"/>
            <a:r>
              <a:rPr lang="de-DE"/>
              <a:t>Umstellen / Erstellen der Stories auf Basis Use-Cases</a:t>
            </a:r>
          </a:p>
          <a:p>
            <a:pPr lvl="0"/>
            <a:r>
              <a:rPr lang="de-DE"/>
              <a:t>Weitere Tests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da-DK" smtClean="0"/>
              <a:t>DLVC Taverne - 3. Iteration | 16.06.15</a:t>
            </a:r>
            <a:endParaRPr lang="de-DE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 txBox="1"/>
          <p:nvPr/>
        </p:nvSpPr>
        <p:spPr>
          <a:xfrm>
            <a:off x="503998" y="6887160"/>
            <a:ext cx="2348279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400" b="0" i="0" u="none" strike="noStrike" kern="0" cap="none" spc="0" baseline="0">
                <a:solidFill>
                  <a:srgbClr val="000000"/>
                </a:solidFill>
                <a:uFillTx/>
                <a:latin typeface="Liberation Serif" pitchFamily="18"/>
                <a:ea typeface="DejaVu Sans" pitchFamily="2"/>
                <a:cs typeface="DejaVu Sans" pitchFamily="2"/>
              </a:rPr>
              <a:t>19.05.15</a:t>
            </a:r>
            <a:endParaRPr lang="de-DE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3" name="Fußzeilenplatzhalter 2"/>
          <p:cNvSpPr txBox="1"/>
          <p:nvPr/>
        </p:nvSpPr>
        <p:spPr>
          <a:xfrm>
            <a:off x="3447361" y="6887160"/>
            <a:ext cx="3194995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1" compatLnSpc="1">
            <a:noAutofit/>
          </a:bodyPr>
          <a:lstStyle/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400" b="0" i="0" u="none" strike="noStrike" kern="1200" cap="none" spc="0" baseline="0">
                <a:solidFill>
                  <a:srgbClr val="000000"/>
                </a:solidFill>
                <a:uFillTx/>
                <a:latin typeface="Liberation Serif" pitchFamily="18"/>
                <a:ea typeface="DejaVu Sans" pitchFamily="2"/>
                <a:cs typeface="DejaVu Sans" pitchFamily="2"/>
              </a:rPr>
              <a:t>PG Rollenspielmanager – 2. Iteration</a:t>
            </a:r>
          </a:p>
        </p:txBody>
      </p:sp>
      <p:sp>
        <p:nvSpPr>
          <p:cNvPr id="4" name="Foliennummernplatzhalter 3"/>
          <p:cNvSpPr txBox="1"/>
          <p:nvPr/>
        </p:nvSpPr>
        <p:spPr>
          <a:xfrm>
            <a:off x="7227362" y="6887160"/>
            <a:ext cx="2348279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5ACF9854-7D32-4C49-9958-BE263E21F4A1}" type="slidenum">
              <a:t>12</a:t>
            </a:fld>
            <a:endParaRPr lang="de-DE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5" name="Textfeld 1"/>
          <p:cNvSpPr txBox="1"/>
          <p:nvPr/>
        </p:nvSpPr>
        <p:spPr>
          <a:xfrm>
            <a:off x="0" y="287999"/>
            <a:ext cx="10079998" cy="346319"/>
          </a:xfrm>
          <a:prstGeom prst="rect">
            <a:avLst/>
          </a:prstGeom>
          <a:noFill/>
          <a:ln>
            <a:noFill/>
          </a:ln>
        </p:spPr>
        <p:txBody>
          <a:bodyPr vert="horz" wrap="none" lIns="90004" tIns="44997" rIns="90004" bIns="44997" anchor="t" anchorCtr="1" compatLnSpc="0">
            <a:spAutoFit/>
          </a:bodyPr>
          <a:lstStyle/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80"/>
                </a:solidFill>
                <a:uFillTx/>
                <a:latin typeface="Liberation Sans" pitchFamily="18"/>
                <a:ea typeface="WenQuanYi Micro Hei" pitchFamily="2"/>
                <a:cs typeface="Lohit Hindi" pitchFamily="2"/>
              </a:rPr>
              <a:t>Fortschritt</a:t>
            </a:r>
          </a:p>
        </p:txBody>
      </p:sp>
      <p:sp>
        <p:nvSpPr>
          <p:cNvPr id="6" name="Titel 2"/>
          <p:cNvSpPr txBox="1">
            <a:spLocks noGrp="1"/>
          </p:cNvSpPr>
          <p:nvPr>
            <p:ph type="title" idx="4294967295"/>
          </p:nvPr>
        </p:nvSpPr>
        <p:spPr>
          <a:xfrm>
            <a:off x="0" y="1046163"/>
            <a:ext cx="9072563" cy="677862"/>
          </a:xfrm>
        </p:spPr>
        <p:txBody>
          <a:bodyPr>
            <a:spAutoFit/>
          </a:bodyPr>
          <a:lstStyle/>
          <a:p>
            <a:pPr lvl="0">
              <a:buNone/>
            </a:pPr>
            <a:r>
              <a:rPr lang="de-DE"/>
              <a:t>Fortschritt:  Nicht-Inhaltlich</a:t>
            </a:r>
          </a:p>
        </p:txBody>
      </p:sp>
      <p:pic>
        <p:nvPicPr>
          <p:cNvPr id="8" name="Grafik 7" descr="ManipuatorTest.jpg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806" y="2123657"/>
            <a:ext cx="8856988" cy="439248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da-DK" smtClean="0"/>
              <a:t>DLVC Taverne - 3. Iteration | 16.06.15</a:t>
            </a:r>
            <a:endParaRPr lang="de-DE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 txBox="1"/>
          <p:nvPr/>
        </p:nvSpPr>
        <p:spPr>
          <a:xfrm>
            <a:off x="503998" y="6887160"/>
            <a:ext cx="2348279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400" b="0" i="0" u="none" strike="noStrike" kern="0" cap="none" spc="0" baseline="0">
                <a:solidFill>
                  <a:srgbClr val="000000"/>
                </a:solidFill>
                <a:uFillTx/>
                <a:latin typeface="Liberation Serif" pitchFamily="18"/>
                <a:ea typeface="DejaVu Sans" pitchFamily="2"/>
                <a:cs typeface="DejaVu Sans" pitchFamily="2"/>
              </a:rPr>
              <a:t>19.05.15</a:t>
            </a:r>
            <a:endParaRPr lang="de-DE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3" name="Fußzeilenplatzhalter 2"/>
          <p:cNvSpPr txBox="1"/>
          <p:nvPr/>
        </p:nvSpPr>
        <p:spPr>
          <a:xfrm>
            <a:off x="3447361" y="6887160"/>
            <a:ext cx="3194995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1" compatLnSpc="1">
            <a:noAutofit/>
          </a:bodyPr>
          <a:lstStyle/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400" b="0" i="0" u="none" strike="noStrike" kern="1200" cap="none" spc="0" baseline="0">
                <a:solidFill>
                  <a:srgbClr val="000000"/>
                </a:solidFill>
                <a:uFillTx/>
                <a:latin typeface="Liberation Serif" pitchFamily="18"/>
                <a:ea typeface="DejaVu Sans" pitchFamily="2"/>
                <a:cs typeface="DejaVu Sans" pitchFamily="2"/>
              </a:rPr>
              <a:t>PG Rollenspielmanager – 2. Iteration</a:t>
            </a:r>
          </a:p>
        </p:txBody>
      </p:sp>
      <p:sp>
        <p:nvSpPr>
          <p:cNvPr id="4" name="Foliennummernplatzhalter 3"/>
          <p:cNvSpPr txBox="1"/>
          <p:nvPr/>
        </p:nvSpPr>
        <p:spPr>
          <a:xfrm>
            <a:off x="7227362" y="6887160"/>
            <a:ext cx="2348279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1F2B63AF-E1D4-4EF2-A2C4-AA40D78C7F47}" type="slidenum">
              <a:t>13</a:t>
            </a:fld>
            <a:endParaRPr lang="de-DE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5" name="Textfeld 1"/>
          <p:cNvSpPr txBox="1"/>
          <p:nvPr/>
        </p:nvSpPr>
        <p:spPr>
          <a:xfrm>
            <a:off x="0" y="287999"/>
            <a:ext cx="10079998" cy="346319"/>
          </a:xfrm>
          <a:prstGeom prst="rect">
            <a:avLst/>
          </a:prstGeom>
          <a:noFill/>
          <a:ln>
            <a:noFill/>
          </a:ln>
        </p:spPr>
        <p:txBody>
          <a:bodyPr vert="horz" wrap="none" lIns="90004" tIns="44997" rIns="90004" bIns="44997" anchor="t" anchorCtr="1" compatLnSpc="0">
            <a:spAutoFit/>
          </a:bodyPr>
          <a:lstStyle/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80"/>
                </a:solidFill>
                <a:uFillTx/>
                <a:latin typeface="Liberation Sans" pitchFamily="18"/>
                <a:ea typeface="WenQuanYi Micro Hei" pitchFamily="2"/>
                <a:cs typeface="Lohit Hindi" pitchFamily="2"/>
              </a:rPr>
              <a:t>Fortschritt</a:t>
            </a:r>
          </a:p>
        </p:txBody>
      </p:sp>
      <p:pic>
        <p:nvPicPr>
          <p:cNvPr id="8" name="Grafik 8" descr="TestResults.jpg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896" y="1043531"/>
            <a:ext cx="7200799" cy="547261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da-DK" smtClean="0"/>
              <a:t>DLVC Taverne - 3. Iteration | 16.06.15</a:t>
            </a:r>
            <a:endParaRPr lang="de-DE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 txBox="1"/>
          <p:nvPr/>
        </p:nvSpPr>
        <p:spPr>
          <a:xfrm>
            <a:off x="503998" y="6887160"/>
            <a:ext cx="2348279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400" b="0" i="0" u="none" strike="noStrike" kern="0" cap="none" spc="0" baseline="0">
                <a:solidFill>
                  <a:srgbClr val="000000"/>
                </a:solidFill>
                <a:uFillTx/>
                <a:latin typeface="Liberation Serif" pitchFamily="18"/>
                <a:ea typeface="DejaVu Sans" pitchFamily="2"/>
                <a:cs typeface="DejaVu Sans" pitchFamily="2"/>
              </a:rPr>
              <a:t>19.05.15</a:t>
            </a:r>
            <a:endParaRPr lang="de-DE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3" name="Fußzeilenplatzhalter 2"/>
          <p:cNvSpPr txBox="1"/>
          <p:nvPr/>
        </p:nvSpPr>
        <p:spPr>
          <a:xfrm>
            <a:off x="3447361" y="6887160"/>
            <a:ext cx="3194995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1" compatLnSpc="1">
            <a:noAutofit/>
          </a:bodyPr>
          <a:lstStyle/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400" b="0" i="0" u="none" strike="noStrike" kern="1200" cap="none" spc="0" baseline="0">
                <a:solidFill>
                  <a:srgbClr val="000000"/>
                </a:solidFill>
                <a:uFillTx/>
                <a:latin typeface="Liberation Serif" pitchFamily="18"/>
                <a:ea typeface="DejaVu Sans" pitchFamily="2"/>
                <a:cs typeface="DejaVu Sans" pitchFamily="2"/>
              </a:rPr>
              <a:t>PG Rollenspielmanager – 2. Iteration</a:t>
            </a:r>
          </a:p>
        </p:txBody>
      </p:sp>
      <p:sp>
        <p:nvSpPr>
          <p:cNvPr id="4" name="Foliennummernplatzhalter 3"/>
          <p:cNvSpPr txBox="1"/>
          <p:nvPr/>
        </p:nvSpPr>
        <p:spPr>
          <a:xfrm>
            <a:off x="7227362" y="6887160"/>
            <a:ext cx="2348279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CD4A5716-ED5A-404A-8EC6-906C9C195EB8}" type="slidenum">
              <a:t>14</a:t>
            </a:fld>
            <a:endParaRPr lang="de-DE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5" name="Textfeld 1"/>
          <p:cNvSpPr txBox="1"/>
          <p:nvPr/>
        </p:nvSpPr>
        <p:spPr>
          <a:xfrm>
            <a:off x="0" y="287999"/>
            <a:ext cx="10079998" cy="346319"/>
          </a:xfrm>
          <a:prstGeom prst="rect">
            <a:avLst/>
          </a:prstGeom>
          <a:noFill/>
          <a:ln>
            <a:noFill/>
          </a:ln>
        </p:spPr>
        <p:txBody>
          <a:bodyPr vert="horz" wrap="none" lIns="90004" tIns="44997" rIns="90004" bIns="44997" anchor="t" anchorCtr="1" compatLnSpc="0">
            <a:spAutoFit/>
          </a:bodyPr>
          <a:lstStyle/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80"/>
                </a:solidFill>
                <a:uFillTx/>
                <a:latin typeface="Liberation Sans" pitchFamily="18"/>
                <a:ea typeface="WenQuanYi Micro Hei" pitchFamily="2"/>
                <a:cs typeface="Lohit Hindi" pitchFamily="2"/>
              </a:rPr>
              <a:t>Fortschritt</a:t>
            </a:r>
          </a:p>
        </p:txBody>
      </p:sp>
      <p:sp>
        <p:nvSpPr>
          <p:cNvPr id="6" name="Titel 2"/>
          <p:cNvSpPr txBox="1">
            <a:spLocks noGrp="1"/>
          </p:cNvSpPr>
          <p:nvPr>
            <p:ph type="title" idx="4294967295"/>
          </p:nvPr>
        </p:nvSpPr>
        <p:spPr>
          <a:xfrm>
            <a:off x="0" y="1046163"/>
            <a:ext cx="9072563" cy="677862"/>
          </a:xfrm>
        </p:spPr>
        <p:txBody>
          <a:bodyPr>
            <a:spAutoFit/>
          </a:bodyPr>
          <a:lstStyle/>
          <a:p>
            <a:pPr lvl="0">
              <a:buNone/>
            </a:pPr>
            <a:r>
              <a:rPr lang="de-DE"/>
              <a:t>Fortschritt: Inhaltlich</a:t>
            </a:r>
          </a:p>
        </p:txBody>
      </p:sp>
      <p:sp>
        <p:nvSpPr>
          <p:cNvPr id="7" name="Textplatzhalter 3"/>
          <p:cNvSpPr txBox="1">
            <a:spLocks noGrp="1"/>
          </p:cNvSpPr>
          <p:nvPr>
            <p:ph type="body" idx="4294967295"/>
          </p:nvPr>
        </p:nvSpPr>
        <p:spPr>
          <a:xfrm>
            <a:off x="0" y="2095500"/>
            <a:ext cx="8869363" cy="4384675"/>
          </a:xfrm>
        </p:spPr>
        <p:txBody>
          <a:bodyPr/>
          <a:lstStyle/>
          <a:p>
            <a:pPr lvl="0"/>
            <a:r>
              <a:rPr lang="de-DE"/>
              <a:t>Fertigstellung: Spielgruppenmanager</a:t>
            </a:r>
          </a:p>
          <a:p>
            <a:pPr lvl="0">
              <a:buNone/>
            </a:pPr>
            <a:r>
              <a:rPr lang="de-DE" sz="2800"/>
              <a:t>     - weitere Implementierungen</a:t>
            </a:r>
          </a:p>
          <a:p>
            <a:pPr lvl="0">
              <a:buNone/>
            </a:pPr>
            <a:r>
              <a:rPr lang="de-DE" sz="2800"/>
              <a:t>     - Erweiterung der Datenbank</a:t>
            </a:r>
          </a:p>
          <a:p>
            <a:pPr lvl="0">
              <a:buNone/>
            </a:pPr>
            <a:endParaRPr lang="de-DE"/>
          </a:p>
          <a:p>
            <a:pPr lvl="0">
              <a:buNone/>
            </a:pPr>
            <a:r>
              <a:rPr lang="de-DE"/>
              <a:t>               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da-DK" smtClean="0"/>
              <a:t>DLVC Taverne - 3. Iteration | 16.06.15</a:t>
            </a:r>
            <a:endParaRPr lang="de-DE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 txBox="1"/>
          <p:nvPr/>
        </p:nvSpPr>
        <p:spPr>
          <a:xfrm>
            <a:off x="503998" y="6887160"/>
            <a:ext cx="2348279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400" b="0" i="0" u="none" strike="noStrike" kern="0" cap="none" spc="0" baseline="0">
                <a:solidFill>
                  <a:srgbClr val="000000"/>
                </a:solidFill>
                <a:uFillTx/>
                <a:latin typeface="Liberation Serif" pitchFamily="18"/>
                <a:ea typeface="DejaVu Sans" pitchFamily="2"/>
                <a:cs typeface="DejaVu Sans" pitchFamily="2"/>
              </a:rPr>
              <a:t>19.05.15</a:t>
            </a:r>
            <a:endParaRPr lang="de-DE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3" name="Fußzeilenplatzhalter 2"/>
          <p:cNvSpPr txBox="1"/>
          <p:nvPr/>
        </p:nvSpPr>
        <p:spPr>
          <a:xfrm>
            <a:off x="3447361" y="6887160"/>
            <a:ext cx="3194995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1" compatLnSpc="1">
            <a:noAutofit/>
          </a:bodyPr>
          <a:lstStyle/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400" b="0" i="0" u="none" strike="noStrike" kern="1200" cap="none" spc="0" baseline="0">
                <a:solidFill>
                  <a:srgbClr val="000000"/>
                </a:solidFill>
                <a:uFillTx/>
                <a:latin typeface="Liberation Serif" pitchFamily="18"/>
                <a:ea typeface="DejaVu Sans" pitchFamily="2"/>
                <a:cs typeface="DejaVu Sans" pitchFamily="2"/>
              </a:rPr>
              <a:t>PG Rollenspielmanager – 2. Iteration</a:t>
            </a:r>
          </a:p>
        </p:txBody>
      </p:sp>
      <p:sp>
        <p:nvSpPr>
          <p:cNvPr id="4" name="Foliennummernplatzhalter 3"/>
          <p:cNvSpPr txBox="1"/>
          <p:nvPr/>
        </p:nvSpPr>
        <p:spPr>
          <a:xfrm>
            <a:off x="7227362" y="6887160"/>
            <a:ext cx="2348279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91960597-59F5-4A07-B2FD-02C5D8018B15}" type="slidenum">
              <a:t>15</a:t>
            </a:fld>
            <a:endParaRPr lang="de-DE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5" name="Textfeld 1"/>
          <p:cNvSpPr txBox="1"/>
          <p:nvPr/>
        </p:nvSpPr>
        <p:spPr>
          <a:xfrm>
            <a:off x="0" y="287999"/>
            <a:ext cx="10079998" cy="346319"/>
          </a:xfrm>
          <a:prstGeom prst="rect">
            <a:avLst/>
          </a:prstGeom>
          <a:noFill/>
          <a:ln>
            <a:noFill/>
          </a:ln>
        </p:spPr>
        <p:txBody>
          <a:bodyPr vert="horz" wrap="none" lIns="90004" tIns="44997" rIns="90004" bIns="44997" anchor="t" anchorCtr="1" compatLnSpc="0">
            <a:spAutoFit/>
          </a:bodyPr>
          <a:lstStyle/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80"/>
                </a:solidFill>
                <a:uFillTx/>
                <a:latin typeface="Liberation Sans" pitchFamily="18"/>
                <a:ea typeface="WenQuanYi Micro Hei" pitchFamily="2"/>
                <a:cs typeface="Lohit Hindi" pitchFamily="2"/>
              </a:rPr>
              <a:t>Fortschritt</a:t>
            </a:r>
          </a:p>
        </p:txBody>
      </p:sp>
      <p:sp>
        <p:nvSpPr>
          <p:cNvPr id="6" name="Titel 2"/>
          <p:cNvSpPr txBox="1">
            <a:spLocks noGrp="1"/>
          </p:cNvSpPr>
          <p:nvPr>
            <p:ph type="title" idx="4294967295"/>
          </p:nvPr>
        </p:nvSpPr>
        <p:spPr>
          <a:xfrm>
            <a:off x="0" y="1046163"/>
            <a:ext cx="9072563" cy="677862"/>
          </a:xfrm>
        </p:spPr>
        <p:txBody>
          <a:bodyPr>
            <a:spAutoFit/>
          </a:bodyPr>
          <a:lstStyle/>
          <a:p>
            <a:pPr lvl="0">
              <a:buNone/>
            </a:pPr>
            <a:r>
              <a:rPr lang="de-DE"/>
              <a:t>Fortschritt: Inhaltlich</a:t>
            </a:r>
          </a:p>
        </p:txBody>
      </p:sp>
      <p:sp>
        <p:nvSpPr>
          <p:cNvPr id="7" name="Textplatzhalter 3"/>
          <p:cNvSpPr txBox="1">
            <a:spLocks noGrp="1"/>
          </p:cNvSpPr>
          <p:nvPr>
            <p:ph type="body" idx="4294967295"/>
          </p:nvPr>
        </p:nvSpPr>
        <p:spPr>
          <a:xfrm>
            <a:off x="0" y="2095500"/>
            <a:ext cx="8869363" cy="4384675"/>
          </a:xfrm>
        </p:spPr>
        <p:txBody>
          <a:bodyPr/>
          <a:lstStyle/>
          <a:p>
            <a:pPr lvl="0"/>
            <a:r>
              <a:rPr lang="de-DE"/>
              <a:t>Fertigstellung: Spielgruppenmanager</a:t>
            </a:r>
          </a:p>
          <a:p>
            <a:pPr lvl="0"/>
            <a:r>
              <a:rPr lang="de-DE"/>
              <a:t>Begonnen: Kampfsimulator (Gegnerrunde)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da-DK" smtClean="0"/>
              <a:t>DLVC Taverne - 3. Iteration | 16.06.15</a:t>
            </a:r>
            <a:endParaRPr lang="de-DE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 txBox="1"/>
          <p:nvPr/>
        </p:nvSpPr>
        <p:spPr>
          <a:xfrm>
            <a:off x="503998" y="6887160"/>
            <a:ext cx="2348279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400" b="0" i="0" u="none" strike="noStrike" kern="0" cap="none" spc="0" baseline="0">
                <a:solidFill>
                  <a:srgbClr val="000000"/>
                </a:solidFill>
                <a:uFillTx/>
                <a:latin typeface="Liberation Serif" pitchFamily="18"/>
                <a:ea typeface="DejaVu Sans" pitchFamily="2"/>
                <a:cs typeface="DejaVu Sans" pitchFamily="2"/>
              </a:rPr>
              <a:t>19.05.15</a:t>
            </a:r>
            <a:endParaRPr lang="de-DE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3" name="Fußzeilenplatzhalter 2"/>
          <p:cNvSpPr txBox="1"/>
          <p:nvPr/>
        </p:nvSpPr>
        <p:spPr>
          <a:xfrm>
            <a:off x="3447361" y="6887160"/>
            <a:ext cx="3194995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1" compatLnSpc="1">
            <a:noAutofit/>
          </a:bodyPr>
          <a:lstStyle/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400" b="0" i="0" u="none" strike="noStrike" kern="1200" cap="none" spc="0" baseline="0">
                <a:solidFill>
                  <a:srgbClr val="000000"/>
                </a:solidFill>
                <a:uFillTx/>
                <a:latin typeface="Liberation Serif" pitchFamily="18"/>
                <a:ea typeface="DejaVu Sans" pitchFamily="2"/>
                <a:cs typeface="DejaVu Sans" pitchFamily="2"/>
              </a:rPr>
              <a:t>PG Rollenspielmanager – 2. Iteration</a:t>
            </a:r>
          </a:p>
        </p:txBody>
      </p:sp>
      <p:sp>
        <p:nvSpPr>
          <p:cNvPr id="4" name="Foliennummernplatzhalter 3"/>
          <p:cNvSpPr txBox="1"/>
          <p:nvPr/>
        </p:nvSpPr>
        <p:spPr>
          <a:xfrm>
            <a:off x="7227362" y="6887160"/>
            <a:ext cx="2348279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C66DD2C-BC65-4BDE-949A-33BBA799BA5A}" type="slidenum">
              <a:t>16</a:t>
            </a:fld>
            <a:endParaRPr lang="de-DE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5" name="Textfeld 1"/>
          <p:cNvSpPr txBox="1"/>
          <p:nvPr/>
        </p:nvSpPr>
        <p:spPr>
          <a:xfrm>
            <a:off x="0" y="287999"/>
            <a:ext cx="10079998" cy="346319"/>
          </a:xfrm>
          <a:prstGeom prst="rect">
            <a:avLst/>
          </a:prstGeom>
          <a:noFill/>
          <a:ln>
            <a:noFill/>
          </a:ln>
        </p:spPr>
        <p:txBody>
          <a:bodyPr vert="horz" wrap="none" lIns="90004" tIns="44997" rIns="90004" bIns="44997" anchor="t" anchorCtr="1" compatLnSpc="0">
            <a:spAutoFit/>
          </a:bodyPr>
          <a:lstStyle/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80"/>
                </a:solidFill>
                <a:uFillTx/>
                <a:latin typeface="Liberation Sans" pitchFamily="18"/>
                <a:ea typeface="WenQuanYi Micro Hei" pitchFamily="2"/>
                <a:cs typeface="Lohit Hindi" pitchFamily="2"/>
              </a:rPr>
              <a:t>Fortschritt</a:t>
            </a:r>
          </a:p>
        </p:txBody>
      </p:sp>
      <p:sp>
        <p:nvSpPr>
          <p:cNvPr id="6" name="Titel 2"/>
          <p:cNvSpPr txBox="1">
            <a:spLocks noGrp="1"/>
          </p:cNvSpPr>
          <p:nvPr>
            <p:ph type="title" idx="4294967295"/>
          </p:nvPr>
        </p:nvSpPr>
        <p:spPr>
          <a:xfrm>
            <a:off x="0" y="1046163"/>
            <a:ext cx="9072563" cy="677862"/>
          </a:xfrm>
        </p:spPr>
        <p:txBody>
          <a:bodyPr>
            <a:spAutoFit/>
          </a:bodyPr>
          <a:lstStyle/>
          <a:p>
            <a:pPr lvl="0">
              <a:buNone/>
            </a:pPr>
            <a:r>
              <a:rPr lang="de-DE"/>
              <a:t>Fortschritt: Inhaltlich</a:t>
            </a:r>
          </a:p>
        </p:txBody>
      </p:sp>
      <p:sp>
        <p:nvSpPr>
          <p:cNvPr id="7" name="Textplatzhalter 3"/>
          <p:cNvSpPr txBox="1">
            <a:spLocks noGrp="1"/>
          </p:cNvSpPr>
          <p:nvPr>
            <p:ph type="body" idx="4294967295"/>
          </p:nvPr>
        </p:nvSpPr>
        <p:spPr>
          <a:xfrm>
            <a:off x="0" y="2095500"/>
            <a:ext cx="8869363" cy="4384675"/>
          </a:xfrm>
        </p:spPr>
        <p:txBody>
          <a:bodyPr/>
          <a:lstStyle/>
          <a:p>
            <a:pPr lvl="0"/>
            <a:r>
              <a:rPr lang="de-DE"/>
              <a:t>Fertigstellung: Spielgruppenmanager</a:t>
            </a:r>
          </a:p>
          <a:p>
            <a:pPr lvl="0"/>
            <a:r>
              <a:rPr lang="de-DE"/>
              <a:t>Begonnen: Kampfsimulator (Gegnerrunde)</a:t>
            </a:r>
          </a:p>
          <a:p>
            <a:pPr lvl="0">
              <a:buNone/>
            </a:pPr>
            <a:r>
              <a:rPr lang="de-DE" sz="2800"/>
              <a:t>    - Implementierung von GUIs und Grundfunktionen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da-DK" smtClean="0"/>
              <a:t>DLVC Taverne - 3. Iteration | 16.06.15</a:t>
            </a:r>
            <a:endParaRPr lang="de-DE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 txBox="1"/>
          <p:nvPr/>
        </p:nvSpPr>
        <p:spPr>
          <a:xfrm>
            <a:off x="503998" y="6887160"/>
            <a:ext cx="2348279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400" b="0" i="0" u="none" strike="noStrike" kern="0" cap="none" spc="0" baseline="0">
                <a:solidFill>
                  <a:srgbClr val="000000"/>
                </a:solidFill>
                <a:uFillTx/>
                <a:latin typeface="Liberation Serif" pitchFamily="18"/>
                <a:ea typeface="DejaVu Sans" pitchFamily="2"/>
                <a:cs typeface="DejaVu Sans" pitchFamily="2"/>
              </a:rPr>
              <a:t>19.05.15</a:t>
            </a:r>
            <a:endParaRPr lang="de-DE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3" name="Fußzeilenplatzhalter 2"/>
          <p:cNvSpPr txBox="1"/>
          <p:nvPr/>
        </p:nvSpPr>
        <p:spPr>
          <a:xfrm>
            <a:off x="3447361" y="6887160"/>
            <a:ext cx="3194995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1" compatLnSpc="1">
            <a:noAutofit/>
          </a:bodyPr>
          <a:lstStyle/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400" b="0" i="0" u="none" strike="noStrike" kern="1200" cap="none" spc="0" baseline="0">
                <a:solidFill>
                  <a:srgbClr val="000000"/>
                </a:solidFill>
                <a:uFillTx/>
                <a:latin typeface="Liberation Serif" pitchFamily="18"/>
                <a:ea typeface="DejaVu Sans" pitchFamily="2"/>
                <a:cs typeface="DejaVu Sans" pitchFamily="2"/>
              </a:rPr>
              <a:t>PG Rollenspielmanager – 2. Iteration</a:t>
            </a:r>
          </a:p>
        </p:txBody>
      </p:sp>
      <p:sp>
        <p:nvSpPr>
          <p:cNvPr id="4" name="Foliennummernplatzhalter 3"/>
          <p:cNvSpPr txBox="1"/>
          <p:nvPr/>
        </p:nvSpPr>
        <p:spPr>
          <a:xfrm>
            <a:off x="7227362" y="6887160"/>
            <a:ext cx="2348279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6EC4C354-2F6C-4EA7-BC13-7AF5C5BB1630}" type="slidenum">
              <a:t>17</a:t>
            </a:fld>
            <a:endParaRPr lang="de-DE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5" name="Textfeld 1"/>
          <p:cNvSpPr txBox="1"/>
          <p:nvPr/>
        </p:nvSpPr>
        <p:spPr>
          <a:xfrm>
            <a:off x="0" y="287999"/>
            <a:ext cx="10079998" cy="346319"/>
          </a:xfrm>
          <a:prstGeom prst="rect">
            <a:avLst/>
          </a:prstGeom>
          <a:noFill/>
          <a:ln>
            <a:noFill/>
          </a:ln>
        </p:spPr>
        <p:txBody>
          <a:bodyPr vert="horz" wrap="none" lIns="90004" tIns="44997" rIns="90004" bIns="44997" anchor="t" anchorCtr="1" compatLnSpc="0">
            <a:spAutoFit/>
          </a:bodyPr>
          <a:lstStyle/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80"/>
                </a:solidFill>
                <a:uFillTx/>
                <a:latin typeface="Liberation Sans" pitchFamily="18"/>
                <a:ea typeface="WenQuanYi Micro Hei" pitchFamily="2"/>
                <a:cs typeface="Lohit Hindi" pitchFamily="2"/>
              </a:rPr>
              <a:t>Fortschritt</a:t>
            </a:r>
          </a:p>
        </p:txBody>
      </p:sp>
      <p:sp>
        <p:nvSpPr>
          <p:cNvPr id="6" name="Titel 2"/>
          <p:cNvSpPr txBox="1">
            <a:spLocks noGrp="1"/>
          </p:cNvSpPr>
          <p:nvPr>
            <p:ph type="title" idx="4294967295"/>
          </p:nvPr>
        </p:nvSpPr>
        <p:spPr>
          <a:xfrm>
            <a:off x="0" y="1046163"/>
            <a:ext cx="9072563" cy="677862"/>
          </a:xfrm>
        </p:spPr>
        <p:txBody>
          <a:bodyPr>
            <a:spAutoFit/>
          </a:bodyPr>
          <a:lstStyle/>
          <a:p>
            <a:pPr lvl="0">
              <a:buNone/>
            </a:pPr>
            <a:r>
              <a:rPr lang="de-DE"/>
              <a:t>Fortschritt: Inhaltlich</a:t>
            </a:r>
          </a:p>
        </p:txBody>
      </p:sp>
      <p:sp>
        <p:nvSpPr>
          <p:cNvPr id="7" name="Textplatzhalter 3"/>
          <p:cNvSpPr txBox="1">
            <a:spLocks noGrp="1"/>
          </p:cNvSpPr>
          <p:nvPr>
            <p:ph type="body" idx="4294967295"/>
          </p:nvPr>
        </p:nvSpPr>
        <p:spPr>
          <a:xfrm>
            <a:off x="0" y="2095500"/>
            <a:ext cx="8869363" cy="4384675"/>
          </a:xfrm>
        </p:spPr>
        <p:txBody>
          <a:bodyPr/>
          <a:lstStyle/>
          <a:p>
            <a:pPr lvl="0"/>
            <a:r>
              <a:rPr lang="de-DE"/>
              <a:t>Fertigstellung: Spielgruppenmanager</a:t>
            </a:r>
          </a:p>
          <a:p>
            <a:pPr lvl="0"/>
            <a:r>
              <a:rPr lang="de-DE"/>
              <a:t>Begonnen: Kampfsimulator (Gegnerrunde)</a:t>
            </a:r>
          </a:p>
          <a:p>
            <a:pPr lvl="0"/>
            <a:r>
              <a:rPr lang="de-DE"/>
              <a:t>Begonnen: Händler</a:t>
            </a:r>
          </a:p>
          <a:p>
            <a:pPr lvl="0">
              <a:buNone/>
            </a:pPr>
            <a:r>
              <a:rPr lang="de-DE"/>
              <a:t>    - </a:t>
            </a:r>
            <a:r>
              <a:rPr lang="de-DE" sz="2800"/>
              <a:t>Erweiterung der Datenbank</a:t>
            </a:r>
          </a:p>
          <a:p>
            <a:pPr lvl="0">
              <a:buNone/>
            </a:pPr>
            <a:r>
              <a:rPr lang="de-DE" sz="2800"/>
              <a:t>    - Implementierung von GUI und Grundfunktionen</a:t>
            </a:r>
          </a:p>
          <a:p>
            <a:pPr lvl="0">
              <a:buNone/>
            </a:pPr>
            <a:r>
              <a:rPr lang="de-DE" sz="2800"/>
              <a:t>    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da-DK" smtClean="0"/>
              <a:t>DLVC Taverne - 3. Iteration | 16.06.15</a:t>
            </a:r>
            <a:endParaRPr lang="de-DE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 txBox="1"/>
          <p:nvPr/>
        </p:nvSpPr>
        <p:spPr>
          <a:xfrm>
            <a:off x="503998" y="6887160"/>
            <a:ext cx="2348279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400" b="0" i="0" u="none" strike="noStrike" kern="1200" cap="none" spc="0" baseline="0">
                <a:solidFill>
                  <a:srgbClr val="000000"/>
                </a:solidFill>
                <a:uFillTx/>
                <a:latin typeface="Liberation Serif" pitchFamily="18"/>
                <a:ea typeface="DejaVu Sans" pitchFamily="2"/>
                <a:cs typeface="DejaVu Sans" pitchFamily="2"/>
              </a:rPr>
              <a:t>19.05.15</a:t>
            </a:r>
          </a:p>
        </p:txBody>
      </p:sp>
      <p:sp>
        <p:nvSpPr>
          <p:cNvPr id="3" name="Fußzeilenplatzhalter 2"/>
          <p:cNvSpPr txBox="1"/>
          <p:nvPr/>
        </p:nvSpPr>
        <p:spPr>
          <a:xfrm>
            <a:off x="3447361" y="6887160"/>
            <a:ext cx="3194995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1" compatLnSpc="1">
            <a:noAutofit/>
          </a:bodyPr>
          <a:lstStyle/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400" b="0" i="0" u="none" strike="noStrike" kern="1200" cap="none" spc="0" baseline="0">
                <a:solidFill>
                  <a:srgbClr val="000000"/>
                </a:solidFill>
                <a:uFillTx/>
                <a:latin typeface="Liberation Serif" pitchFamily="18"/>
                <a:ea typeface="DejaVu Sans" pitchFamily="2"/>
                <a:cs typeface="DejaVu Sans" pitchFamily="2"/>
              </a:rPr>
              <a:t>PG Rollenspielmanager – 2. Iteration</a:t>
            </a:r>
          </a:p>
        </p:txBody>
      </p:sp>
      <p:sp>
        <p:nvSpPr>
          <p:cNvPr id="4" name="Foliennummernplatzhalter 3"/>
          <p:cNvSpPr txBox="1"/>
          <p:nvPr/>
        </p:nvSpPr>
        <p:spPr>
          <a:xfrm>
            <a:off x="7227362" y="6887160"/>
            <a:ext cx="2348279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0C864810-FF16-499D-AB75-AB1FD3D33209}" type="slidenum">
              <a:t>18</a:t>
            </a:fld>
            <a:endParaRPr lang="de-DE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5" name="Untertitel 1"/>
          <p:cNvSpPr txBox="1">
            <a:spLocks noGrp="1"/>
          </p:cNvSpPr>
          <p:nvPr>
            <p:ph type="subTitle" idx="4294967295"/>
          </p:nvPr>
        </p:nvSpPr>
        <p:spPr>
          <a:xfrm>
            <a:off x="0" y="754063"/>
            <a:ext cx="9072563" cy="5726112"/>
          </a:xfrm>
        </p:spPr>
        <p:txBody>
          <a:bodyPr anchor="ctr" anchorCtr="1">
            <a:spAutoFit/>
          </a:bodyPr>
          <a:lstStyle/>
          <a:p>
            <a:pPr marL="0" lvl="0" indent="0" algn="ctr">
              <a:buNone/>
            </a:pPr>
            <a:r>
              <a:rPr lang="de-DE" sz="4800" b="1"/>
              <a:t>Demo</a:t>
            </a:r>
          </a:p>
        </p:txBody>
      </p:sp>
      <p:sp>
        <p:nvSpPr>
          <p:cNvPr id="6" name="Textfeld 2"/>
          <p:cNvSpPr txBox="1"/>
          <p:nvPr/>
        </p:nvSpPr>
        <p:spPr>
          <a:xfrm>
            <a:off x="0" y="287999"/>
            <a:ext cx="10079998" cy="346319"/>
          </a:xfrm>
          <a:prstGeom prst="rect">
            <a:avLst/>
          </a:prstGeom>
          <a:noFill/>
          <a:ln>
            <a:noFill/>
          </a:ln>
        </p:spPr>
        <p:txBody>
          <a:bodyPr vert="horz" wrap="none" lIns="90004" tIns="44997" rIns="90004" bIns="44997" anchor="t" anchorCtr="1" compatLnSpc="0">
            <a:spAutoFit/>
          </a:bodyPr>
          <a:lstStyle/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80"/>
                </a:solidFill>
                <a:uFillTx/>
                <a:latin typeface="Liberation Sans" pitchFamily="18"/>
                <a:ea typeface="WenQuanYi Micro Hei" pitchFamily="2"/>
                <a:cs typeface="Lohit Hindi" pitchFamily="2"/>
              </a:rPr>
              <a:t>Demo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da-DK" smtClean="0"/>
              <a:t>DLVC Taverne - 3. Iteration | 16.06.15</a:t>
            </a:r>
            <a:endParaRPr lang="de-DE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 txBox="1"/>
          <p:nvPr/>
        </p:nvSpPr>
        <p:spPr>
          <a:xfrm>
            <a:off x="503998" y="6887160"/>
            <a:ext cx="2348279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400" b="0" i="0" u="none" strike="noStrike" kern="1200" cap="none" spc="0" baseline="0">
                <a:solidFill>
                  <a:srgbClr val="000000"/>
                </a:solidFill>
                <a:uFillTx/>
                <a:latin typeface="Liberation Serif" pitchFamily="18"/>
                <a:ea typeface="DejaVu Sans" pitchFamily="2"/>
                <a:cs typeface="DejaVu Sans" pitchFamily="2"/>
              </a:rPr>
              <a:t>19.05.15</a:t>
            </a:r>
          </a:p>
        </p:txBody>
      </p:sp>
      <p:sp>
        <p:nvSpPr>
          <p:cNvPr id="3" name="Fußzeilenplatzhalter 2"/>
          <p:cNvSpPr txBox="1"/>
          <p:nvPr/>
        </p:nvSpPr>
        <p:spPr>
          <a:xfrm>
            <a:off x="3447361" y="6887160"/>
            <a:ext cx="3194995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1" compatLnSpc="1">
            <a:noAutofit/>
          </a:bodyPr>
          <a:lstStyle/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400" b="0" i="0" u="none" strike="noStrike" kern="1200" cap="none" spc="0" baseline="0">
                <a:solidFill>
                  <a:srgbClr val="000000"/>
                </a:solidFill>
                <a:uFillTx/>
                <a:latin typeface="Liberation Serif" pitchFamily="18"/>
                <a:ea typeface="DejaVu Sans" pitchFamily="2"/>
                <a:cs typeface="DejaVu Sans" pitchFamily="2"/>
              </a:rPr>
              <a:t>PG Rollenspielmanager – 3. Iteration</a:t>
            </a:r>
          </a:p>
        </p:txBody>
      </p:sp>
      <p:sp>
        <p:nvSpPr>
          <p:cNvPr id="4" name="Foliennummernplatzhalter 3"/>
          <p:cNvSpPr txBox="1"/>
          <p:nvPr/>
        </p:nvSpPr>
        <p:spPr>
          <a:xfrm>
            <a:off x="7227362" y="6887160"/>
            <a:ext cx="2348279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76562CB9-0973-461E-AC9F-4454C618D0E1}" type="slidenum">
              <a:t>19</a:t>
            </a:fld>
            <a:endParaRPr lang="de-DE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5" name="Titel 1"/>
          <p:cNvSpPr txBox="1">
            <a:spLocks noGrp="1"/>
          </p:cNvSpPr>
          <p:nvPr>
            <p:ph type="title" idx="4294967295"/>
          </p:nvPr>
        </p:nvSpPr>
        <p:spPr>
          <a:xfrm>
            <a:off x="0" y="1046163"/>
            <a:ext cx="9072563" cy="677862"/>
          </a:xfrm>
        </p:spPr>
        <p:txBody>
          <a:bodyPr>
            <a:spAutoFit/>
          </a:bodyPr>
          <a:lstStyle/>
          <a:p>
            <a:pPr lvl="0">
              <a:buNone/>
            </a:pPr>
            <a:r>
              <a:rPr lang="de-DE" dirty="0"/>
              <a:t>Iteration 3</a:t>
            </a:r>
          </a:p>
        </p:txBody>
      </p:sp>
      <p:sp>
        <p:nvSpPr>
          <p:cNvPr id="7" name="Textplatzhalter 3"/>
          <p:cNvSpPr txBox="1">
            <a:spLocks noGrp="1"/>
          </p:cNvSpPr>
          <p:nvPr>
            <p:ph type="body" idx="4294967295"/>
          </p:nvPr>
        </p:nvSpPr>
        <p:spPr>
          <a:xfrm>
            <a:off x="0" y="2095500"/>
            <a:ext cx="8869363" cy="4384675"/>
          </a:xfrm>
        </p:spPr>
        <p:txBody>
          <a:bodyPr/>
          <a:lstStyle/>
          <a:p>
            <a:pPr lvl="0"/>
            <a:r>
              <a:rPr lang="de-DE" dirty="0"/>
              <a:t>Erweiterung: Kampfsimulator</a:t>
            </a:r>
          </a:p>
          <a:p>
            <a:pPr lvl="0"/>
            <a:r>
              <a:rPr lang="de-DE" dirty="0"/>
              <a:t>Erweiterung: Händler</a:t>
            </a:r>
          </a:p>
          <a:p>
            <a:pPr lvl="0"/>
            <a:r>
              <a:rPr lang="de-DE" dirty="0"/>
              <a:t>Erstellung von Release</a:t>
            </a:r>
          </a:p>
        </p:txBody>
      </p:sp>
      <p:sp>
        <p:nvSpPr>
          <p:cNvPr id="6" name="Textfeld 2"/>
          <p:cNvSpPr txBox="1"/>
          <p:nvPr/>
        </p:nvSpPr>
        <p:spPr>
          <a:xfrm>
            <a:off x="0" y="287999"/>
            <a:ext cx="10079998" cy="346319"/>
          </a:xfrm>
          <a:prstGeom prst="rect">
            <a:avLst/>
          </a:prstGeom>
          <a:noFill/>
          <a:ln>
            <a:noFill/>
          </a:ln>
        </p:spPr>
        <p:txBody>
          <a:bodyPr vert="horz" wrap="none" lIns="90004" tIns="44997" rIns="90004" bIns="44997" anchor="t" anchorCtr="1" compatLnSpc="0">
            <a:spAutoFit/>
          </a:bodyPr>
          <a:lstStyle/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80"/>
                </a:solidFill>
                <a:uFillTx/>
                <a:latin typeface="Liberation Sans" pitchFamily="18"/>
                <a:ea typeface="WenQuanYi Micro Hei" pitchFamily="2"/>
                <a:cs typeface="Lohit Hindi" pitchFamily="2"/>
              </a:rPr>
              <a:t>Vorschau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da-DK" smtClean="0"/>
              <a:t>DLVC Taverne - 3. Iteration | 16.06.15</a:t>
            </a:r>
            <a:endParaRPr lang="de-DE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Inhalt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2041" y="1750134"/>
            <a:ext cx="6997914" cy="4277834"/>
          </a:xfrm>
        </p:spPr>
        <p:txBody>
          <a:bodyPr>
            <a:normAutofit fontScale="77500" lnSpcReduction="20000"/>
          </a:bodyPr>
          <a:lstStyle/>
          <a:p>
            <a:pPr marL="514350" lvl="0" indent="-514350">
              <a:buAutoNum type="arabicPeriod"/>
            </a:pPr>
            <a:r>
              <a:rPr lang="de-DE" sz="2600" dirty="0" smtClean="0"/>
              <a:t>Einleitung</a:t>
            </a:r>
          </a:p>
          <a:p>
            <a:pPr marL="514350" lvl="0" indent="-514350">
              <a:buAutoNum type="arabicPeriod"/>
            </a:pPr>
            <a:r>
              <a:rPr lang="de-DE" sz="2600" dirty="0" smtClean="0"/>
              <a:t>Stand </a:t>
            </a:r>
            <a:r>
              <a:rPr lang="de-DE" sz="2600" dirty="0"/>
              <a:t>der letzten Iteration</a:t>
            </a:r>
          </a:p>
          <a:p>
            <a:pPr marL="514350" lvl="0" indent="-514350">
              <a:buAutoNum type="arabicPeriod"/>
            </a:pPr>
            <a:r>
              <a:rPr lang="de-DE" sz="2600" dirty="0"/>
              <a:t>Projektdetails</a:t>
            </a:r>
          </a:p>
          <a:p>
            <a:pPr marL="955325" lvl="1" indent="-514350">
              <a:buAutoNum type="arabicPeriod"/>
            </a:pPr>
            <a:r>
              <a:rPr lang="de-DE" sz="2200" dirty="0"/>
              <a:t>Rollenverteilung im Team</a:t>
            </a:r>
          </a:p>
          <a:p>
            <a:pPr marL="955325" lvl="1" indent="-514350">
              <a:buAutoNum type="arabicPeriod"/>
            </a:pPr>
            <a:r>
              <a:rPr lang="de-DE" sz="2200" dirty="0"/>
              <a:t>Entwicklung der Stories</a:t>
            </a:r>
          </a:p>
          <a:p>
            <a:pPr marL="514350" indent="-514350">
              <a:buAutoNum type="arabicPeriod"/>
            </a:pPr>
            <a:r>
              <a:rPr lang="de-DE" sz="2600" dirty="0"/>
              <a:t>Aktueller Stand</a:t>
            </a:r>
          </a:p>
          <a:p>
            <a:pPr marL="955325" lvl="1" indent="-514350">
              <a:buAutoNum type="arabicPeriod"/>
            </a:pPr>
            <a:r>
              <a:rPr lang="de-DE" sz="2380" dirty="0"/>
              <a:t>Inhaltlich</a:t>
            </a:r>
          </a:p>
          <a:p>
            <a:pPr marL="955325" lvl="1" indent="-514350">
              <a:buAutoNum type="arabicPeriod"/>
            </a:pPr>
            <a:r>
              <a:rPr lang="de-DE" sz="2380" dirty="0"/>
              <a:t>Testorientiert</a:t>
            </a:r>
          </a:p>
          <a:p>
            <a:pPr marL="514350" indent="-514350">
              <a:buAutoNum type="arabicPeriod"/>
            </a:pPr>
            <a:r>
              <a:rPr lang="de-DE" sz="2600" dirty="0"/>
              <a:t>Demo</a:t>
            </a:r>
          </a:p>
          <a:p>
            <a:pPr marL="514350" indent="-514350">
              <a:buAutoNum type="arabicPeriod"/>
            </a:pPr>
            <a:r>
              <a:rPr lang="de-DE" sz="2600" dirty="0"/>
              <a:t>Reflektion</a:t>
            </a:r>
          </a:p>
          <a:p>
            <a:pPr marL="514350" indent="-514350">
              <a:buAutoNum type="arabicPeriod"/>
            </a:pPr>
            <a:r>
              <a:rPr lang="de-DE" sz="2600" dirty="0" smtClean="0"/>
              <a:t>Fazit</a:t>
            </a:r>
            <a:endParaRPr lang="de-DE" sz="32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da-DK" dirty="0" smtClean="0"/>
              <a:t>DLVC Taverne - 3. Iteration | 16.06.15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42142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 txBox="1"/>
          <p:nvPr/>
        </p:nvSpPr>
        <p:spPr>
          <a:xfrm>
            <a:off x="503998" y="6887160"/>
            <a:ext cx="2348279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400" b="0" i="0" u="none" strike="noStrike" kern="1200" cap="none" spc="0" baseline="0">
                <a:solidFill>
                  <a:srgbClr val="000000"/>
                </a:solidFill>
                <a:uFillTx/>
                <a:latin typeface="Liberation Serif" pitchFamily="18"/>
                <a:ea typeface="DejaVu Sans" pitchFamily="2"/>
                <a:cs typeface="DejaVu Sans" pitchFamily="2"/>
              </a:rPr>
              <a:t>19.05.15</a:t>
            </a:r>
          </a:p>
        </p:txBody>
      </p:sp>
      <p:sp>
        <p:nvSpPr>
          <p:cNvPr id="3" name="Fußzeilenplatzhalter 2"/>
          <p:cNvSpPr txBox="1"/>
          <p:nvPr/>
        </p:nvSpPr>
        <p:spPr>
          <a:xfrm>
            <a:off x="3447361" y="6887160"/>
            <a:ext cx="3194995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1" compatLnSpc="1">
            <a:noAutofit/>
          </a:bodyPr>
          <a:lstStyle/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400" b="0" i="0" u="none" strike="noStrike" kern="1200" cap="none" spc="0" baseline="0">
                <a:solidFill>
                  <a:srgbClr val="000000"/>
                </a:solidFill>
                <a:uFillTx/>
                <a:latin typeface="Liberation Serif" pitchFamily="18"/>
                <a:ea typeface="DejaVu Sans" pitchFamily="2"/>
                <a:cs typeface="DejaVu Sans" pitchFamily="2"/>
              </a:rPr>
              <a:t>PG Rollenspielmanager – 2. Iteration</a:t>
            </a:r>
          </a:p>
        </p:txBody>
      </p:sp>
      <p:sp>
        <p:nvSpPr>
          <p:cNvPr id="4" name="Foliennummernplatzhalter 3"/>
          <p:cNvSpPr txBox="1"/>
          <p:nvPr/>
        </p:nvSpPr>
        <p:spPr>
          <a:xfrm>
            <a:off x="7227362" y="6887160"/>
            <a:ext cx="2348279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763D1170-E865-42CD-805A-3003206FD6A0}" type="slidenum">
              <a:t>20</a:t>
            </a:fld>
            <a:endParaRPr lang="de-DE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5" name="Titel 1"/>
          <p:cNvSpPr txBox="1">
            <a:spLocks noGrp="1"/>
          </p:cNvSpPr>
          <p:nvPr>
            <p:ph type="title" idx="4294967295"/>
          </p:nvPr>
        </p:nvSpPr>
        <p:spPr>
          <a:xfrm>
            <a:off x="0" y="754063"/>
            <a:ext cx="9072563" cy="1262062"/>
          </a:xfrm>
        </p:spPr>
        <p:txBody>
          <a:bodyPr/>
          <a:lstStyle/>
          <a:p>
            <a:pPr lvl="0">
              <a:buNone/>
            </a:pPr>
            <a:r>
              <a:rPr lang="de-DE"/>
              <a:t>Burn-Down-Chart</a:t>
            </a:r>
          </a:p>
        </p:txBody>
      </p:sp>
      <p:sp>
        <p:nvSpPr>
          <p:cNvPr id="6" name="Textfeld 2"/>
          <p:cNvSpPr txBox="1"/>
          <p:nvPr/>
        </p:nvSpPr>
        <p:spPr>
          <a:xfrm>
            <a:off x="0" y="287999"/>
            <a:ext cx="10079998" cy="346319"/>
          </a:xfrm>
          <a:prstGeom prst="rect">
            <a:avLst/>
          </a:prstGeom>
          <a:noFill/>
          <a:ln>
            <a:noFill/>
          </a:ln>
        </p:spPr>
        <p:txBody>
          <a:bodyPr vert="horz" wrap="none" lIns="90004" tIns="44997" rIns="90004" bIns="44997" anchor="t" anchorCtr="1" compatLnSpc="0">
            <a:spAutoFit/>
          </a:bodyPr>
          <a:lstStyle/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80"/>
                </a:solidFill>
                <a:uFillTx/>
                <a:latin typeface="Liberation Sans" pitchFamily="18"/>
                <a:ea typeface="WenQuanYi Micro Hei" pitchFamily="2"/>
                <a:cs typeface="Lohit Hindi" pitchFamily="2"/>
              </a:rPr>
              <a:t>Reflektion der Planung</a:t>
            </a:r>
          </a:p>
        </p:txBody>
      </p:sp>
      <p:pic>
        <p:nvPicPr>
          <p:cNvPr id="7" name="Grafik 7" descr="BURN_CHART.JPG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799991">
            <a:off x="1151878" y="1835594"/>
            <a:ext cx="7920880" cy="4464493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da-DK" smtClean="0"/>
              <a:t>DLVC Taverne - 3. Iteration | 16.06.15</a:t>
            </a:r>
            <a:endParaRPr lang="de-DE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 txBox="1"/>
          <p:nvPr/>
        </p:nvSpPr>
        <p:spPr>
          <a:xfrm>
            <a:off x="503998" y="6887160"/>
            <a:ext cx="2348279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400" b="0" i="0" u="none" strike="noStrike" kern="1200" cap="none" spc="0" baseline="0">
                <a:solidFill>
                  <a:srgbClr val="000000"/>
                </a:solidFill>
                <a:uFillTx/>
                <a:latin typeface="Liberation Serif" pitchFamily="18"/>
                <a:ea typeface="DejaVu Sans" pitchFamily="2"/>
                <a:cs typeface="DejaVu Sans" pitchFamily="2"/>
              </a:rPr>
              <a:t>19.05.15</a:t>
            </a:r>
          </a:p>
        </p:txBody>
      </p:sp>
      <p:sp>
        <p:nvSpPr>
          <p:cNvPr id="3" name="Fußzeilenplatzhalter 2"/>
          <p:cNvSpPr txBox="1"/>
          <p:nvPr/>
        </p:nvSpPr>
        <p:spPr>
          <a:xfrm>
            <a:off x="3447361" y="6887160"/>
            <a:ext cx="3194995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1" compatLnSpc="1">
            <a:noAutofit/>
          </a:bodyPr>
          <a:lstStyle/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400" b="0" i="0" u="none" strike="noStrike" kern="1200" cap="none" spc="0" baseline="0">
                <a:solidFill>
                  <a:srgbClr val="000000"/>
                </a:solidFill>
                <a:uFillTx/>
                <a:latin typeface="Liberation Serif" pitchFamily="18"/>
                <a:ea typeface="DejaVu Sans" pitchFamily="2"/>
                <a:cs typeface="DejaVu Sans" pitchFamily="2"/>
              </a:rPr>
              <a:t>PG Rollenspielmanager – 2. Iteration</a:t>
            </a:r>
          </a:p>
        </p:txBody>
      </p:sp>
      <p:sp>
        <p:nvSpPr>
          <p:cNvPr id="4" name="Foliennummernplatzhalter 3"/>
          <p:cNvSpPr txBox="1"/>
          <p:nvPr/>
        </p:nvSpPr>
        <p:spPr>
          <a:xfrm>
            <a:off x="7227362" y="6887160"/>
            <a:ext cx="2348279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1513F179-9704-4239-A8B1-0BDA4BEDFC74}" type="slidenum">
              <a:t>21</a:t>
            </a:fld>
            <a:endParaRPr lang="de-DE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5" name="Titel 1"/>
          <p:cNvSpPr txBox="1">
            <a:spLocks noGrp="1"/>
          </p:cNvSpPr>
          <p:nvPr>
            <p:ph type="title" idx="4294967295"/>
          </p:nvPr>
        </p:nvSpPr>
        <p:spPr>
          <a:xfrm>
            <a:off x="0" y="754063"/>
            <a:ext cx="9072563" cy="1262062"/>
          </a:xfrm>
        </p:spPr>
        <p:txBody>
          <a:bodyPr/>
          <a:lstStyle/>
          <a:p>
            <a:pPr lvl="0">
              <a:buNone/>
            </a:pPr>
            <a:r>
              <a:rPr lang="de-DE"/>
              <a:t>Reflektion der Planung</a:t>
            </a:r>
          </a:p>
        </p:txBody>
      </p:sp>
      <p:sp>
        <p:nvSpPr>
          <p:cNvPr id="6" name="Textplatzhalter 2"/>
          <p:cNvSpPr txBox="1">
            <a:spLocks noGrp="1"/>
          </p:cNvSpPr>
          <p:nvPr>
            <p:ph type="body" idx="4294967295"/>
          </p:nvPr>
        </p:nvSpPr>
        <p:spPr>
          <a:xfrm>
            <a:off x="0" y="2095500"/>
            <a:ext cx="8869363" cy="4384675"/>
          </a:xfrm>
        </p:spPr>
        <p:txBody>
          <a:bodyPr/>
          <a:lstStyle/>
          <a:p>
            <a:pPr lvl="0"/>
            <a:r>
              <a:rPr lang="de-DE"/>
              <a:t>Die Beschreibung der Stories u. Tasks war sehr hilfreich</a:t>
            </a:r>
          </a:p>
          <a:p>
            <a:pPr lvl="0">
              <a:buNone/>
            </a:pPr>
            <a:endParaRPr lang="de-DE"/>
          </a:p>
          <a:p>
            <a:pPr lvl="0"/>
            <a:endParaRPr lang="de-DE"/>
          </a:p>
        </p:txBody>
      </p:sp>
      <p:sp>
        <p:nvSpPr>
          <p:cNvPr id="7" name="Textfeld 3"/>
          <p:cNvSpPr txBox="1"/>
          <p:nvPr/>
        </p:nvSpPr>
        <p:spPr>
          <a:xfrm>
            <a:off x="0" y="287999"/>
            <a:ext cx="10079998" cy="346319"/>
          </a:xfrm>
          <a:prstGeom prst="rect">
            <a:avLst/>
          </a:prstGeom>
          <a:noFill/>
          <a:ln>
            <a:noFill/>
          </a:ln>
        </p:spPr>
        <p:txBody>
          <a:bodyPr vert="horz" wrap="none" lIns="90004" tIns="44997" rIns="90004" bIns="44997" anchor="t" anchorCtr="1" compatLnSpc="0">
            <a:spAutoFit/>
          </a:bodyPr>
          <a:lstStyle/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80"/>
                </a:solidFill>
                <a:uFillTx/>
                <a:latin typeface="Liberation Sans" pitchFamily="18"/>
                <a:ea typeface="WenQuanYi Micro Hei" pitchFamily="2"/>
                <a:cs typeface="Lohit Hindi" pitchFamily="2"/>
              </a:rPr>
              <a:t>Reflektion der Planung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da-DK" smtClean="0"/>
              <a:t>DLVC Taverne - 3. Iteration | 16.06.15</a:t>
            </a:r>
            <a:endParaRPr lang="de-DE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 txBox="1"/>
          <p:nvPr/>
        </p:nvSpPr>
        <p:spPr>
          <a:xfrm>
            <a:off x="503998" y="6887160"/>
            <a:ext cx="2348279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400" b="0" i="0" u="none" strike="noStrike" kern="1200" cap="none" spc="0" baseline="0">
                <a:solidFill>
                  <a:srgbClr val="000000"/>
                </a:solidFill>
                <a:uFillTx/>
                <a:latin typeface="Liberation Serif" pitchFamily="18"/>
                <a:ea typeface="DejaVu Sans" pitchFamily="2"/>
                <a:cs typeface="DejaVu Sans" pitchFamily="2"/>
              </a:rPr>
              <a:t>19.05.15</a:t>
            </a:r>
          </a:p>
        </p:txBody>
      </p:sp>
      <p:sp>
        <p:nvSpPr>
          <p:cNvPr id="3" name="Fußzeilenplatzhalter 2"/>
          <p:cNvSpPr txBox="1"/>
          <p:nvPr/>
        </p:nvSpPr>
        <p:spPr>
          <a:xfrm>
            <a:off x="3447361" y="6887160"/>
            <a:ext cx="3194995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1" compatLnSpc="1">
            <a:noAutofit/>
          </a:bodyPr>
          <a:lstStyle/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400" b="0" i="0" u="none" strike="noStrike" kern="1200" cap="none" spc="0" baseline="0">
                <a:solidFill>
                  <a:srgbClr val="000000"/>
                </a:solidFill>
                <a:uFillTx/>
                <a:latin typeface="Liberation Serif" pitchFamily="18"/>
                <a:ea typeface="DejaVu Sans" pitchFamily="2"/>
                <a:cs typeface="DejaVu Sans" pitchFamily="2"/>
              </a:rPr>
              <a:t>PG Rollenspielmanager – 2. Iteration</a:t>
            </a:r>
          </a:p>
        </p:txBody>
      </p:sp>
      <p:sp>
        <p:nvSpPr>
          <p:cNvPr id="4" name="Foliennummernplatzhalter 3"/>
          <p:cNvSpPr txBox="1"/>
          <p:nvPr/>
        </p:nvSpPr>
        <p:spPr>
          <a:xfrm>
            <a:off x="7227362" y="6887160"/>
            <a:ext cx="2348279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A286BB01-A442-4401-A45B-AA8EA074DB59}" type="slidenum">
              <a:t>22</a:t>
            </a:fld>
            <a:endParaRPr lang="de-DE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5" name="Titel 1"/>
          <p:cNvSpPr txBox="1">
            <a:spLocks noGrp="1"/>
          </p:cNvSpPr>
          <p:nvPr>
            <p:ph type="title" idx="4294967295"/>
          </p:nvPr>
        </p:nvSpPr>
        <p:spPr>
          <a:xfrm>
            <a:off x="0" y="754063"/>
            <a:ext cx="9072563" cy="1262062"/>
          </a:xfrm>
        </p:spPr>
        <p:txBody>
          <a:bodyPr/>
          <a:lstStyle/>
          <a:p>
            <a:pPr lvl="0">
              <a:buNone/>
            </a:pPr>
            <a:r>
              <a:rPr lang="de-DE"/>
              <a:t>Reflektion der Planung</a:t>
            </a:r>
          </a:p>
        </p:txBody>
      </p:sp>
      <p:sp>
        <p:nvSpPr>
          <p:cNvPr id="6" name="Textplatzhalter 2"/>
          <p:cNvSpPr txBox="1">
            <a:spLocks noGrp="1"/>
          </p:cNvSpPr>
          <p:nvPr>
            <p:ph type="body" idx="4294967295"/>
          </p:nvPr>
        </p:nvSpPr>
        <p:spPr>
          <a:xfrm>
            <a:off x="0" y="2095500"/>
            <a:ext cx="8869363" cy="4384675"/>
          </a:xfrm>
        </p:spPr>
        <p:txBody>
          <a:bodyPr/>
          <a:lstStyle/>
          <a:p>
            <a:pPr lvl="0"/>
            <a:r>
              <a:rPr lang="de-DE"/>
              <a:t>Die Beschreibung der Stories u. Tasks war sehr hilfreich</a:t>
            </a:r>
          </a:p>
          <a:p>
            <a:pPr lvl="0"/>
            <a:r>
              <a:rPr lang="de-DE"/>
              <a:t>Einige Tasks dauerten viel kürzer/ länger als geschätzt</a:t>
            </a:r>
          </a:p>
          <a:p>
            <a:pPr lvl="0"/>
            <a:endParaRPr lang="de-DE"/>
          </a:p>
          <a:p>
            <a:pPr lvl="0">
              <a:buNone/>
            </a:pPr>
            <a:endParaRPr lang="de-DE"/>
          </a:p>
          <a:p>
            <a:pPr lvl="0"/>
            <a:endParaRPr lang="de-DE"/>
          </a:p>
        </p:txBody>
      </p:sp>
      <p:sp>
        <p:nvSpPr>
          <p:cNvPr id="7" name="Textfeld 3"/>
          <p:cNvSpPr txBox="1"/>
          <p:nvPr/>
        </p:nvSpPr>
        <p:spPr>
          <a:xfrm>
            <a:off x="0" y="287999"/>
            <a:ext cx="10079998" cy="346319"/>
          </a:xfrm>
          <a:prstGeom prst="rect">
            <a:avLst/>
          </a:prstGeom>
          <a:noFill/>
          <a:ln>
            <a:noFill/>
          </a:ln>
        </p:spPr>
        <p:txBody>
          <a:bodyPr vert="horz" wrap="none" lIns="90004" tIns="44997" rIns="90004" bIns="44997" anchor="t" anchorCtr="1" compatLnSpc="0">
            <a:spAutoFit/>
          </a:bodyPr>
          <a:lstStyle/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80"/>
                </a:solidFill>
                <a:uFillTx/>
                <a:latin typeface="Liberation Sans" pitchFamily="18"/>
                <a:ea typeface="WenQuanYi Micro Hei" pitchFamily="2"/>
                <a:cs typeface="Lohit Hindi" pitchFamily="2"/>
              </a:rPr>
              <a:t>Reflektion der Planung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da-DK" smtClean="0"/>
              <a:t>DLVC Taverne - 3. Iteration | 16.06.15</a:t>
            </a:r>
            <a:endParaRPr lang="de-DE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 txBox="1"/>
          <p:nvPr/>
        </p:nvSpPr>
        <p:spPr>
          <a:xfrm>
            <a:off x="503998" y="6887160"/>
            <a:ext cx="2348279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400" b="0" i="0" u="none" strike="noStrike" kern="1200" cap="none" spc="0" baseline="0">
                <a:solidFill>
                  <a:srgbClr val="000000"/>
                </a:solidFill>
                <a:uFillTx/>
                <a:latin typeface="Liberation Serif" pitchFamily="18"/>
                <a:ea typeface="DejaVu Sans" pitchFamily="2"/>
                <a:cs typeface="DejaVu Sans" pitchFamily="2"/>
              </a:rPr>
              <a:t>19.05.15</a:t>
            </a:r>
          </a:p>
        </p:txBody>
      </p:sp>
      <p:sp>
        <p:nvSpPr>
          <p:cNvPr id="3" name="Fußzeilenplatzhalter 2"/>
          <p:cNvSpPr txBox="1"/>
          <p:nvPr/>
        </p:nvSpPr>
        <p:spPr>
          <a:xfrm>
            <a:off x="3447361" y="6887160"/>
            <a:ext cx="3194995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1" compatLnSpc="1">
            <a:noAutofit/>
          </a:bodyPr>
          <a:lstStyle/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400" b="0" i="0" u="none" strike="noStrike" kern="1200" cap="none" spc="0" baseline="0">
                <a:solidFill>
                  <a:srgbClr val="000000"/>
                </a:solidFill>
                <a:uFillTx/>
                <a:latin typeface="Liberation Serif" pitchFamily="18"/>
                <a:ea typeface="DejaVu Sans" pitchFamily="2"/>
                <a:cs typeface="DejaVu Sans" pitchFamily="2"/>
              </a:rPr>
              <a:t>PG Rollenspielmanager – 2. Iteration</a:t>
            </a:r>
          </a:p>
        </p:txBody>
      </p:sp>
      <p:sp>
        <p:nvSpPr>
          <p:cNvPr id="4" name="Foliennummernplatzhalter 3"/>
          <p:cNvSpPr txBox="1"/>
          <p:nvPr/>
        </p:nvSpPr>
        <p:spPr>
          <a:xfrm>
            <a:off x="7227362" y="6887160"/>
            <a:ext cx="2348279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76F1797-F49B-4FB4-A713-B3720C7649BF}" type="slidenum">
              <a:t>23</a:t>
            </a:fld>
            <a:endParaRPr lang="de-DE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5" name="Titel 1"/>
          <p:cNvSpPr txBox="1">
            <a:spLocks noGrp="1"/>
          </p:cNvSpPr>
          <p:nvPr>
            <p:ph type="title" idx="4294967295"/>
          </p:nvPr>
        </p:nvSpPr>
        <p:spPr>
          <a:xfrm>
            <a:off x="0" y="754063"/>
            <a:ext cx="9072563" cy="1262062"/>
          </a:xfrm>
        </p:spPr>
        <p:txBody>
          <a:bodyPr/>
          <a:lstStyle/>
          <a:p>
            <a:pPr lvl="0">
              <a:buNone/>
            </a:pPr>
            <a:r>
              <a:rPr lang="de-DE" dirty="0"/>
              <a:t>Reflektion der Planung</a:t>
            </a:r>
          </a:p>
        </p:txBody>
      </p:sp>
      <p:sp>
        <p:nvSpPr>
          <p:cNvPr id="6" name="Textplatzhalter 2"/>
          <p:cNvSpPr txBox="1">
            <a:spLocks noGrp="1"/>
          </p:cNvSpPr>
          <p:nvPr>
            <p:ph type="body" idx="4294967295"/>
          </p:nvPr>
        </p:nvSpPr>
        <p:spPr>
          <a:xfrm>
            <a:off x="0" y="2095500"/>
            <a:ext cx="8869363" cy="4384675"/>
          </a:xfrm>
        </p:spPr>
        <p:txBody>
          <a:bodyPr/>
          <a:lstStyle/>
          <a:p>
            <a:pPr lvl="0"/>
            <a:r>
              <a:rPr lang="de-DE"/>
              <a:t>Die Beschreibung der Stories u. Tasks war sehr hilfreich</a:t>
            </a:r>
          </a:p>
          <a:p>
            <a:pPr lvl="0"/>
            <a:r>
              <a:rPr lang="de-DE"/>
              <a:t>Einige Tasks dauerten viel kürzer/ länger als geschätzt</a:t>
            </a:r>
          </a:p>
          <a:p>
            <a:pPr lvl="0"/>
            <a:r>
              <a:rPr lang="de-DE"/>
              <a:t>Testen war zeitaufwendig</a:t>
            </a:r>
          </a:p>
          <a:p>
            <a:pPr lvl="0"/>
            <a:endParaRPr lang="de-DE"/>
          </a:p>
          <a:p>
            <a:pPr lvl="0">
              <a:buNone/>
            </a:pPr>
            <a:endParaRPr lang="de-DE"/>
          </a:p>
          <a:p>
            <a:pPr lvl="0"/>
            <a:endParaRPr lang="de-DE"/>
          </a:p>
        </p:txBody>
      </p:sp>
      <p:sp>
        <p:nvSpPr>
          <p:cNvPr id="7" name="Textfeld 3"/>
          <p:cNvSpPr txBox="1"/>
          <p:nvPr/>
        </p:nvSpPr>
        <p:spPr>
          <a:xfrm>
            <a:off x="0" y="287999"/>
            <a:ext cx="10079998" cy="346319"/>
          </a:xfrm>
          <a:prstGeom prst="rect">
            <a:avLst/>
          </a:prstGeom>
          <a:noFill/>
          <a:ln>
            <a:noFill/>
          </a:ln>
        </p:spPr>
        <p:txBody>
          <a:bodyPr vert="horz" wrap="none" lIns="90004" tIns="44997" rIns="90004" bIns="44997" anchor="t" anchorCtr="1" compatLnSpc="0">
            <a:spAutoFit/>
          </a:bodyPr>
          <a:lstStyle/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80"/>
                </a:solidFill>
                <a:uFillTx/>
                <a:latin typeface="Liberation Sans" pitchFamily="18"/>
                <a:ea typeface="WenQuanYi Micro Hei" pitchFamily="2"/>
                <a:cs typeface="Lohit Hindi" pitchFamily="2"/>
              </a:rPr>
              <a:t>Reflektion der Planung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da-DK" smtClean="0"/>
              <a:t>DLVC Taverne - 3. Iteration | 16.06.15</a:t>
            </a:r>
            <a:endParaRPr lang="de-DE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 txBox="1"/>
          <p:nvPr/>
        </p:nvSpPr>
        <p:spPr>
          <a:xfrm>
            <a:off x="503998" y="6887160"/>
            <a:ext cx="2348279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400" b="0" i="0" u="none" strike="noStrike" kern="1200" cap="none" spc="0" baseline="0">
                <a:solidFill>
                  <a:srgbClr val="000000"/>
                </a:solidFill>
                <a:uFillTx/>
                <a:latin typeface="Liberation Serif" pitchFamily="18"/>
                <a:ea typeface="DejaVu Sans" pitchFamily="2"/>
                <a:cs typeface="DejaVu Sans" pitchFamily="2"/>
              </a:rPr>
              <a:t>19.05.15</a:t>
            </a:r>
          </a:p>
        </p:txBody>
      </p:sp>
      <p:sp>
        <p:nvSpPr>
          <p:cNvPr id="3" name="Fußzeilenplatzhalter 2"/>
          <p:cNvSpPr txBox="1"/>
          <p:nvPr/>
        </p:nvSpPr>
        <p:spPr>
          <a:xfrm>
            <a:off x="3447361" y="6887160"/>
            <a:ext cx="3194995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1" compatLnSpc="1">
            <a:noAutofit/>
          </a:bodyPr>
          <a:lstStyle/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400" b="0" i="0" u="none" strike="noStrike" kern="1200" cap="none" spc="0" baseline="0">
                <a:solidFill>
                  <a:srgbClr val="000000"/>
                </a:solidFill>
                <a:uFillTx/>
                <a:latin typeface="Liberation Serif" pitchFamily="18"/>
                <a:ea typeface="DejaVu Sans" pitchFamily="2"/>
                <a:cs typeface="DejaVu Sans" pitchFamily="2"/>
              </a:rPr>
              <a:t>PG Rollenspielmanager – 2. Iteration</a:t>
            </a:r>
          </a:p>
        </p:txBody>
      </p:sp>
      <p:sp>
        <p:nvSpPr>
          <p:cNvPr id="4" name="Foliennummernplatzhalter 3"/>
          <p:cNvSpPr txBox="1"/>
          <p:nvPr/>
        </p:nvSpPr>
        <p:spPr>
          <a:xfrm>
            <a:off x="7227362" y="6887160"/>
            <a:ext cx="2348279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CF92441-98A7-48F7-B6D9-7361C9B19AD0}" type="slidenum">
              <a:t>24</a:t>
            </a:fld>
            <a:endParaRPr lang="de-DE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5" name="Titel 1"/>
          <p:cNvSpPr txBox="1">
            <a:spLocks noGrp="1"/>
          </p:cNvSpPr>
          <p:nvPr>
            <p:ph type="title" idx="4294967295"/>
          </p:nvPr>
        </p:nvSpPr>
        <p:spPr>
          <a:xfrm>
            <a:off x="0" y="754063"/>
            <a:ext cx="9072563" cy="1262062"/>
          </a:xfrm>
        </p:spPr>
        <p:txBody>
          <a:bodyPr/>
          <a:lstStyle/>
          <a:p>
            <a:pPr lvl="0">
              <a:buNone/>
            </a:pPr>
            <a:r>
              <a:rPr lang="de-DE"/>
              <a:t>Reflektion der Planung</a:t>
            </a:r>
          </a:p>
        </p:txBody>
      </p:sp>
      <p:sp>
        <p:nvSpPr>
          <p:cNvPr id="6" name="Textplatzhalter 2"/>
          <p:cNvSpPr txBox="1">
            <a:spLocks noGrp="1"/>
          </p:cNvSpPr>
          <p:nvPr>
            <p:ph type="body" idx="4294967295"/>
          </p:nvPr>
        </p:nvSpPr>
        <p:spPr>
          <a:xfrm>
            <a:off x="0" y="2095500"/>
            <a:ext cx="8869363" cy="4384675"/>
          </a:xfrm>
        </p:spPr>
        <p:txBody>
          <a:bodyPr/>
          <a:lstStyle/>
          <a:p>
            <a:pPr lvl="0"/>
            <a:r>
              <a:rPr lang="de-DE"/>
              <a:t>Die Beschreibung der Stories u. Tasks war sehr hilfreich</a:t>
            </a:r>
          </a:p>
          <a:p>
            <a:pPr lvl="0"/>
            <a:r>
              <a:rPr lang="de-DE"/>
              <a:t>Einige Tasks dauerten viel kürzer/ länger als geschätzt</a:t>
            </a:r>
          </a:p>
          <a:p>
            <a:pPr lvl="0"/>
            <a:r>
              <a:rPr lang="de-DE"/>
              <a:t>Testen war zeitaufwendig</a:t>
            </a:r>
          </a:p>
          <a:p>
            <a:pPr lvl="0"/>
            <a:r>
              <a:rPr lang="de-DE"/>
              <a:t>Arbeit an unabhängige Stories</a:t>
            </a:r>
          </a:p>
          <a:p>
            <a:pPr lvl="0">
              <a:buNone/>
            </a:pPr>
            <a:endParaRPr lang="de-DE"/>
          </a:p>
          <a:p>
            <a:pPr lvl="0"/>
            <a:endParaRPr lang="de-DE"/>
          </a:p>
        </p:txBody>
      </p:sp>
      <p:sp>
        <p:nvSpPr>
          <p:cNvPr id="7" name="Textfeld 3"/>
          <p:cNvSpPr txBox="1"/>
          <p:nvPr/>
        </p:nvSpPr>
        <p:spPr>
          <a:xfrm>
            <a:off x="0" y="287999"/>
            <a:ext cx="10079998" cy="346319"/>
          </a:xfrm>
          <a:prstGeom prst="rect">
            <a:avLst/>
          </a:prstGeom>
          <a:noFill/>
          <a:ln>
            <a:noFill/>
          </a:ln>
        </p:spPr>
        <p:txBody>
          <a:bodyPr vert="horz" wrap="none" lIns="90004" tIns="44997" rIns="90004" bIns="44997" anchor="t" anchorCtr="1" compatLnSpc="0">
            <a:spAutoFit/>
          </a:bodyPr>
          <a:lstStyle/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80"/>
                </a:solidFill>
                <a:uFillTx/>
                <a:latin typeface="Liberation Sans" pitchFamily="18"/>
                <a:ea typeface="WenQuanYi Micro Hei" pitchFamily="2"/>
                <a:cs typeface="Lohit Hindi" pitchFamily="2"/>
              </a:rPr>
              <a:t>Reflektion der Planung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da-DK" smtClean="0"/>
              <a:t>DLVC Taverne - 3. Iteration | 16.06.15</a:t>
            </a:r>
            <a:endParaRPr lang="de-DE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 txBox="1"/>
          <p:nvPr/>
        </p:nvSpPr>
        <p:spPr>
          <a:xfrm>
            <a:off x="503998" y="6887160"/>
            <a:ext cx="2348279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400" b="0" i="0" u="none" strike="noStrike" kern="1200" cap="none" spc="0" baseline="0">
                <a:solidFill>
                  <a:srgbClr val="000000"/>
                </a:solidFill>
                <a:uFillTx/>
                <a:latin typeface="Liberation Serif" pitchFamily="18"/>
                <a:ea typeface="DejaVu Sans" pitchFamily="2"/>
                <a:cs typeface="DejaVu Sans" pitchFamily="2"/>
              </a:rPr>
              <a:t>19.05.15</a:t>
            </a:r>
          </a:p>
        </p:txBody>
      </p:sp>
      <p:sp>
        <p:nvSpPr>
          <p:cNvPr id="3" name="Fußzeilenplatzhalter 2"/>
          <p:cNvSpPr txBox="1"/>
          <p:nvPr/>
        </p:nvSpPr>
        <p:spPr>
          <a:xfrm>
            <a:off x="3447361" y="6887160"/>
            <a:ext cx="3194995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1" compatLnSpc="1">
            <a:noAutofit/>
          </a:bodyPr>
          <a:lstStyle/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400" b="0" i="0" u="none" strike="noStrike" kern="1200" cap="none" spc="0" baseline="0">
                <a:solidFill>
                  <a:srgbClr val="000000"/>
                </a:solidFill>
                <a:uFillTx/>
                <a:latin typeface="Liberation Serif" pitchFamily="18"/>
                <a:ea typeface="DejaVu Sans" pitchFamily="2"/>
                <a:cs typeface="DejaVu Sans" pitchFamily="2"/>
              </a:rPr>
              <a:t>PG Rollenspielmanager – 2. Iteration</a:t>
            </a:r>
          </a:p>
        </p:txBody>
      </p:sp>
      <p:sp>
        <p:nvSpPr>
          <p:cNvPr id="4" name="Foliennummernplatzhalter 3"/>
          <p:cNvSpPr txBox="1"/>
          <p:nvPr/>
        </p:nvSpPr>
        <p:spPr>
          <a:xfrm>
            <a:off x="7227362" y="6887160"/>
            <a:ext cx="2348279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08E7E393-FF49-4BA1-A40E-AAF7895E0D6C}" type="slidenum">
              <a:t>25</a:t>
            </a:fld>
            <a:endParaRPr lang="de-DE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5" name="Titel 1"/>
          <p:cNvSpPr txBox="1">
            <a:spLocks noGrp="1"/>
          </p:cNvSpPr>
          <p:nvPr>
            <p:ph type="title" idx="4294967295"/>
          </p:nvPr>
        </p:nvSpPr>
        <p:spPr>
          <a:xfrm>
            <a:off x="0" y="754063"/>
            <a:ext cx="9072563" cy="1262062"/>
          </a:xfrm>
        </p:spPr>
        <p:txBody>
          <a:bodyPr/>
          <a:lstStyle/>
          <a:p>
            <a:pPr lvl="0">
              <a:buNone/>
            </a:pPr>
            <a:r>
              <a:rPr lang="de-DE"/>
              <a:t>Reflektion der Planung</a:t>
            </a:r>
          </a:p>
        </p:txBody>
      </p:sp>
      <p:sp>
        <p:nvSpPr>
          <p:cNvPr id="6" name="Textplatzhalter 2"/>
          <p:cNvSpPr txBox="1">
            <a:spLocks noGrp="1"/>
          </p:cNvSpPr>
          <p:nvPr>
            <p:ph type="body" idx="4294967295"/>
          </p:nvPr>
        </p:nvSpPr>
        <p:spPr>
          <a:xfrm>
            <a:off x="0" y="2095500"/>
            <a:ext cx="8869363" cy="4384675"/>
          </a:xfrm>
        </p:spPr>
        <p:txBody>
          <a:bodyPr/>
          <a:lstStyle/>
          <a:p>
            <a:pPr lvl="0"/>
            <a:r>
              <a:rPr lang="de-DE"/>
              <a:t>Die Beschreibung der Stories u. Tasks war sehr hilfreich</a:t>
            </a:r>
          </a:p>
          <a:p>
            <a:pPr lvl="0"/>
            <a:r>
              <a:rPr lang="de-DE"/>
              <a:t>Einige Tasks dauerten viel kürzer/ länger als geschätzt</a:t>
            </a:r>
          </a:p>
          <a:p>
            <a:pPr lvl="0"/>
            <a:r>
              <a:rPr lang="de-DE"/>
              <a:t>Testen war zeitaufwendig</a:t>
            </a:r>
          </a:p>
          <a:p>
            <a:pPr lvl="0"/>
            <a:r>
              <a:rPr lang="de-DE"/>
              <a:t>Arbeit an unabhängige Stories</a:t>
            </a:r>
          </a:p>
          <a:p>
            <a:pPr lvl="0"/>
            <a:r>
              <a:rPr lang="de-DE"/>
              <a:t>Konflikte in Git</a:t>
            </a:r>
          </a:p>
          <a:p>
            <a:pPr lvl="0">
              <a:buNone/>
            </a:pPr>
            <a:endParaRPr lang="de-DE"/>
          </a:p>
          <a:p>
            <a:pPr lvl="0">
              <a:buNone/>
            </a:pPr>
            <a:endParaRPr lang="de-DE"/>
          </a:p>
          <a:p>
            <a:pPr lvl="0"/>
            <a:endParaRPr lang="de-DE"/>
          </a:p>
        </p:txBody>
      </p:sp>
      <p:sp>
        <p:nvSpPr>
          <p:cNvPr id="7" name="Textfeld 3"/>
          <p:cNvSpPr txBox="1"/>
          <p:nvPr/>
        </p:nvSpPr>
        <p:spPr>
          <a:xfrm>
            <a:off x="0" y="287999"/>
            <a:ext cx="10079998" cy="346319"/>
          </a:xfrm>
          <a:prstGeom prst="rect">
            <a:avLst/>
          </a:prstGeom>
          <a:noFill/>
          <a:ln>
            <a:noFill/>
          </a:ln>
        </p:spPr>
        <p:txBody>
          <a:bodyPr vert="horz" wrap="none" lIns="90004" tIns="44997" rIns="90004" bIns="44997" anchor="t" anchorCtr="1" compatLnSpc="0">
            <a:spAutoFit/>
          </a:bodyPr>
          <a:lstStyle/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80"/>
                </a:solidFill>
                <a:uFillTx/>
                <a:latin typeface="Liberation Sans" pitchFamily="18"/>
                <a:ea typeface="WenQuanYi Micro Hei" pitchFamily="2"/>
                <a:cs typeface="Lohit Hindi" pitchFamily="2"/>
              </a:rPr>
              <a:t>Reflektion der Planung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da-DK" smtClean="0"/>
              <a:t>DLVC Taverne - 3. Iteration | 16.06.15</a:t>
            </a:r>
            <a:endParaRPr lang="de-DE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 txBox="1"/>
          <p:nvPr/>
        </p:nvSpPr>
        <p:spPr>
          <a:xfrm>
            <a:off x="503998" y="6887160"/>
            <a:ext cx="2348279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400" b="0" i="0" u="none" strike="noStrike" kern="0" cap="none" spc="0" baseline="0">
                <a:solidFill>
                  <a:srgbClr val="000000"/>
                </a:solidFill>
                <a:uFillTx/>
                <a:latin typeface="Liberation Serif" pitchFamily="18"/>
                <a:ea typeface="DejaVu Sans" pitchFamily="2"/>
                <a:cs typeface="DejaVu Sans" pitchFamily="2"/>
              </a:rPr>
              <a:t>19.05.15</a:t>
            </a:r>
          </a:p>
        </p:txBody>
      </p:sp>
      <p:sp>
        <p:nvSpPr>
          <p:cNvPr id="3" name="Fußzeilenplatzhalter 2"/>
          <p:cNvSpPr txBox="1"/>
          <p:nvPr/>
        </p:nvSpPr>
        <p:spPr>
          <a:xfrm>
            <a:off x="3447361" y="6887160"/>
            <a:ext cx="3194995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1" compatLnSpc="1">
            <a:noAutofit/>
          </a:bodyPr>
          <a:lstStyle/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400" b="0" i="0" u="none" strike="noStrike" kern="1200" cap="none" spc="0" baseline="0">
                <a:solidFill>
                  <a:srgbClr val="000000"/>
                </a:solidFill>
                <a:uFillTx/>
                <a:latin typeface="Liberation Serif" pitchFamily="18"/>
                <a:ea typeface="DejaVu Sans" pitchFamily="2"/>
                <a:cs typeface="DejaVu Sans" pitchFamily="2"/>
              </a:rPr>
              <a:t>PG Rollenspielmanager – 2. Iteration</a:t>
            </a:r>
          </a:p>
        </p:txBody>
      </p:sp>
      <p:sp>
        <p:nvSpPr>
          <p:cNvPr id="4" name="Foliennummernplatzhalter 3"/>
          <p:cNvSpPr txBox="1"/>
          <p:nvPr/>
        </p:nvSpPr>
        <p:spPr>
          <a:xfrm>
            <a:off x="7227362" y="6887160"/>
            <a:ext cx="2348279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AE78616B-FBB4-4966-8DEA-09CA1025B166}" type="slidenum">
              <a:t>26</a:t>
            </a:fld>
            <a:endParaRPr lang="de-DE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5" name="Titel 1"/>
          <p:cNvSpPr txBox="1">
            <a:spLocks noGrp="1"/>
          </p:cNvSpPr>
          <p:nvPr>
            <p:ph type="title" idx="4294967295"/>
          </p:nvPr>
        </p:nvSpPr>
        <p:spPr>
          <a:xfrm>
            <a:off x="0" y="754063"/>
            <a:ext cx="9072563" cy="1262062"/>
          </a:xfrm>
        </p:spPr>
        <p:txBody>
          <a:bodyPr>
            <a:spAutoFit/>
          </a:bodyPr>
          <a:lstStyle/>
          <a:p>
            <a:pPr lvl="0">
              <a:buNone/>
            </a:pPr>
            <a:r>
              <a:rPr lang="de-DE"/>
              <a:t>Reflektion über Teamprozesse</a:t>
            </a:r>
          </a:p>
        </p:txBody>
      </p:sp>
      <p:sp>
        <p:nvSpPr>
          <p:cNvPr id="6" name="Textplatzhalter 2"/>
          <p:cNvSpPr txBox="1">
            <a:spLocks noGrp="1"/>
          </p:cNvSpPr>
          <p:nvPr>
            <p:ph type="body" idx="4294967295"/>
          </p:nvPr>
        </p:nvSpPr>
        <p:spPr>
          <a:xfrm>
            <a:off x="0" y="2095500"/>
            <a:ext cx="8869363" cy="4384675"/>
          </a:xfrm>
        </p:spPr>
        <p:txBody>
          <a:bodyPr/>
          <a:lstStyle/>
          <a:p>
            <a:pPr lvl="0"/>
            <a:r>
              <a:rPr lang="de-DE"/>
              <a:t>Wir haben uns gegenseitig geholfen</a:t>
            </a:r>
          </a:p>
          <a:p>
            <a:pPr lvl="0"/>
            <a:endParaRPr lang="de-DE"/>
          </a:p>
          <a:p>
            <a:pPr lvl="0"/>
            <a:endParaRPr lang="de-DE"/>
          </a:p>
        </p:txBody>
      </p:sp>
      <p:sp>
        <p:nvSpPr>
          <p:cNvPr id="7" name="Textfeld 3"/>
          <p:cNvSpPr txBox="1"/>
          <p:nvPr/>
        </p:nvSpPr>
        <p:spPr>
          <a:xfrm>
            <a:off x="0" y="287999"/>
            <a:ext cx="10079998" cy="346319"/>
          </a:xfrm>
          <a:prstGeom prst="rect">
            <a:avLst/>
          </a:prstGeom>
          <a:noFill/>
          <a:ln>
            <a:noFill/>
          </a:ln>
        </p:spPr>
        <p:txBody>
          <a:bodyPr vert="horz" wrap="none" lIns="90004" tIns="44997" rIns="90004" bIns="44997" anchor="t" anchorCtr="1" compatLnSpc="0">
            <a:spAutoFit/>
          </a:bodyPr>
          <a:lstStyle/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80"/>
                </a:solidFill>
                <a:uFillTx/>
                <a:latin typeface="Liberation Sans" pitchFamily="18"/>
                <a:ea typeface="WenQuanYi Micro Hei" pitchFamily="2"/>
                <a:cs typeface="Lohit Hindi" pitchFamily="2"/>
              </a:rPr>
              <a:t>Reflektion über Teamprozesse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da-DK" smtClean="0"/>
              <a:t>DLVC Taverne - 3. Iteration | 16.06.15</a:t>
            </a:r>
            <a:endParaRPr lang="de-DE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 txBox="1"/>
          <p:nvPr/>
        </p:nvSpPr>
        <p:spPr>
          <a:xfrm>
            <a:off x="503998" y="6887160"/>
            <a:ext cx="2348279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400" b="0" i="0" u="none" strike="noStrike" kern="0" cap="none" spc="0" baseline="0">
                <a:solidFill>
                  <a:srgbClr val="000000"/>
                </a:solidFill>
                <a:uFillTx/>
                <a:latin typeface="Liberation Serif" pitchFamily="18"/>
                <a:ea typeface="DejaVu Sans" pitchFamily="2"/>
                <a:cs typeface="DejaVu Sans" pitchFamily="2"/>
              </a:rPr>
              <a:t>19.05.15</a:t>
            </a:r>
          </a:p>
        </p:txBody>
      </p:sp>
      <p:sp>
        <p:nvSpPr>
          <p:cNvPr id="3" name="Fußzeilenplatzhalter 2"/>
          <p:cNvSpPr txBox="1"/>
          <p:nvPr/>
        </p:nvSpPr>
        <p:spPr>
          <a:xfrm>
            <a:off x="3447361" y="6887160"/>
            <a:ext cx="3194995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1" compatLnSpc="1">
            <a:noAutofit/>
          </a:bodyPr>
          <a:lstStyle/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400" b="0" i="0" u="none" strike="noStrike" kern="1200" cap="none" spc="0" baseline="0">
                <a:solidFill>
                  <a:srgbClr val="000000"/>
                </a:solidFill>
                <a:uFillTx/>
                <a:latin typeface="Liberation Serif" pitchFamily="18"/>
                <a:ea typeface="DejaVu Sans" pitchFamily="2"/>
                <a:cs typeface="DejaVu Sans" pitchFamily="2"/>
              </a:rPr>
              <a:t>PG Rollenspielmanager – 2. Iteration</a:t>
            </a:r>
          </a:p>
        </p:txBody>
      </p:sp>
      <p:sp>
        <p:nvSpPr>
          <p:cNvPr id="4" name="Foliennummernplatzhalter 3"/>
          <p:cNvSpPr txBox="1"/>
          <p:nvPr/>
        </p:nvSpPr>
        <p:spPr>
          <a:xfrm>
            <a:off x="7227362" y="6887160"/>
            <a:ext cx="2348279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F67CD1F7-F8D9-495D-98AE-A585CF326458}" type="slidenum">
              <a:t>27</a:t>
            </a:fld>
            <a:endParaRPr lang="de-DE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5" name="Titel 1"/>
          <p:cNvSpPr txBox="1">
            <a:spLocks noGrp="1"/>
          </p:cNvSpPr>
          <p:nvPr>
            <p:ph type="title" idx="4294967295"/>
          </p:nvPr>
        </p:nvSpPr>
        <p:spPr>
          <a:xfrm>
            <a:off x="0" y="754063"/>
            <a:ext cx="9072563" cy="1262062"/>
          </a:xfrm>
        </p:spPr>
        <p:txBody>
          <a:bodyPr>
            <a:spAutoFit/>
          </a:bodyPr>
          <a:lstStyle/>
          <a:p>
            <a:pPr lvl="0">
              <a:buNone/>
            </a:pPr>
            <a:r>
              <a:rPr lang="de-DE"/>
              <a:t>Reflektion über Teamprozesse</a:t>
            </a:r>
          </a:p>
        </p:txBody>
      </p:sp>
      <p:sp>
        <p:nvSpPr>
          <p:cNvPr id="6" name="Textplatzhalter 2"/>
          <p:cNvSpPr txBox="1">
            <a:spLocks noGrp="1"/>
          </p:cNvSpPr>
          <p:nvPr>
            <p:ph type="body" idx="4294967295"/>
          </p:nvPr>
        </p:nvSpPr>
        <p:spPr>
          <a:xfrm>
            <a:off x="0" y="2095500"/>
            <a:ext cx="8869363" cy="4384675"/>
          </a:xfrm>
        </p:spPr>
        <p:txBody>
          <a:bodyPr/>
          <a:lstStyle/>
          <a:p>
            <a:pPr lvl="0"/>
            <a:r>
              <a:rPr lang="de-DE"/>
              <a:t>Wir haben uns gegenseitig geholfen</a:t>
            </a:r>
          </a:p>
          <a:p>
            <a:pPr lvl="0"/>
            <a:r>
              <a:rPr lang="de-DE"/>
              <a:t>Ideen ausgetauscht</a:t>
            </a:r>
          </a:p>
          <a:p>
            <a:pPr lvl="0"/>
            <a:endParaRPr lang="de-DE"/>
          </a:p>
          <a:p>
            <a:pPr lvl="0"/>
            <a:endParaRPr lang="de-DE"/>
          </a:p>
        </p:txBody>
      </p:sp>
      <p:sp>
        <p:nvSpPr>
          <p:cNvPr id="7" name="Textfeld 3"/>
          <p:cNvSpPr txBox="1"/>
          <p:nvPr/>
        </p:nvSpPr>
        <p:spPr>
          <a:xfrm>
            <a:off x="0" y="287999"/>
            <a:ext cx="10079998" cy="346319"/>
          </a:xfrm>
          <a:prstGeom prst="rect">
            <a:avLst/>
          </a:prstGeom>
          <a:noFill/>
          <a:ln>
            <a:noFill/>
          </a:ln>
        </p:spPr>
        <p:txBody>
          <a:bodyPr vert="horz" wrap="none" lIns="90004" tIns="44997" rIns="90004" bIns="44997" anchor="t" anchorCtr="1" compatLnSpc="0">
            <a:spAutoFit/>
          </a:bodyPr>
          <a:lstStyle/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80"/>
                </a:solidFill>
                <a:uFillTx/>
                <a:latin typeface="Liberation Sans" pitchFamily="18"/>
                <a:ea typeface="WenQuanYi Micro Hei" pitchFamily="2"/>
                <a:cs typeface="Lohit Hindi" pitchFamily="2"/>
              </a:rPr>
              <a:t>Reflektion über Teamprozesse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da-DK" smtClean="0"/>
              <a:t>DLVC Taverne - 3. Iteration | 16.06.15</a:t>
            </a:r>
            <a:endParaRPr lang="de-DE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 txBox="1"/>
          <p:nvPr/>
        </p:nvSpPr>
        <p:spPr>
          <a:xfrm>
            <a:off x="503998" y="6887160"/>
            <a:ext cx="2348279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400" b="0" i="0" u="none" strike="noStrike" kern="0" cap="none" spc="0" baseline="0">
                <a:solidFill>
                  <a:srgbClr val="000000"/>
                </a:solidFill>
                <a:uFillTx/>
                <a:latin typeface="Liberation Serif" pitchFamily="18"/>
                <a:ea typeface="DejaVu Sans" pitchFamily="2"/>
                <a:cs typeface="DejaVu Sans" pitchFamily="2"/>
              </a:rPr>
              <a:t>19.05.15</a:t>
            </a:r>
          </a:p>
        </p:txBody>
      </p:sp>
      <p:sp>
        <p:nvSpPr>
          <p:cNvPr id="3" name="Fußzeilenplatzhalter 2"/>
          <p:cNvSpPr txBox="1"/>
          <p:nvPr/>
        </p:nvSpPr>
        <p:spPr>
          <a:xfrm>
            <a:off x="3447361" y="6887160"/>
            <a:ext cx="3194995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1" compatLnSpc="1">
            <a:noAutofit/>
          </a:bodyPr>
          <a:lstStyle/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400" b="0" i="0" u="none" strike="noStrike" kern="1200" cap="none" spc="0" baseline="0">
                <a:solidFill>
                  <a:srgbClr val="000000"/>
                </a:solidFill>
                <a:uFillTx/>
                <a:latin typeface="Liberation Serif" pitchFamily="18"/>
                <a:ea typeface="DejaVu Sans" pitchFamily="2"/>
                <a:cs typeface="DejaVu Sans" pitchFamily="2"/>
              </a:rPr>
              <a:t>PG Rollenspielmanager – 2. Iteration</a:t>
            </a:r>
          </a:p>
        </p:txBody>
      </p:sp>
      <p:sp>
        <p:nvSpPr>
          <p:cNvPr id="4" name="Foliennummernplatzhalter 3"/>
          <p:cNvSpPr txBox="1"/>
          <p:nvPr/>
        </p:nvSpPr>
        <p:spPr>
          <a:xfrm>
            <a:off x="7227362" y="6887160"/>
            <a:ext cx="2348279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6E13FDC2-CFB4-48B8-A2CD-BDC66FB8EEC6}" type="slidenum">
              <a:t>28</a:t>
            </a:fld>
            <a:endParaRPr lang="de-DE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5" name="Titel 1"/>
          <p:cNvSpPr txBox="1">
            <a:spLocks noGrp="1"/>
          </p:cNvSpPr>
          <p:nvPr>
            <p:ph type="title" idx="4294967295"/>
          </p:nvPr>
        </p:nvSpPr>
        <p:spPr>
          <a:xfrm>
            <a:off x="0" y="754063"/>
            <a:ext cx="9072563" cy="1262062"/>
          </a:xfrm>
        </p:spPr>
        <p:txBody>
          <a:bodyPr>
            <a:spAutoFit/>
          </a:bodyPr>
          <a:lstStyle/>
          <a:p>
            <a:pPr lvl="0">
              <a:buNone/>
            </a:pPr>
            <a:r>
              <a:rPr lang="de-DE"/>
              <a:t>Reflektion über Teamprozesse</a:t>
            </a:r>
          </a:p>
        </p:txBody>
      </p:sp>
      <p:sp>
        <p:nvSpPr>
          <p:cNvPr id="6" name="Textplatzhalter 2"/>
          <p:cNvSpPr txBox="1">
            <a:spLocks noGrp="1"/>
          </p:cNvSpPr>
          <p:nvPr>
            <p:ph type="body" idx="4294967295"/>
          </p:nvPr>
        </p:nvSpPr>
        <p:spPr>
          <a:xfrm>
            <a:off x="0" y="2095500"/>
            <a:ext cx="8869363" cy="4384675"/>
          </a:xfrm>
        </p:spPr>
        <p:txBody>
          <a:bodyPr/>
          <a:lstStyle/>
          <a:p>
            <a:pPr lvl="0"/>
            <a:r>
              <a:rPr lang="de-DE"/>
              <a:t>Wir haben uns gegenseitig geholfen</a:t>
            </a:r>
          </a:p>
          <a:p>
            <a:pPr lvl="0"/>
            <a:r>
              <a:rPr lang="de-DE"/>
              <a:t>Ideen ausgetauscht</a:t>
            </a:r>
          </a:p>
          <a:p>
            <a:pPr lvl="0"/>
            <a:r>
              <a:rPr lang="de-DE"/>
              <a:t>Geübt, ein guter Zuhörer zu sein</a:t>
            </a:r>
          </a:p>
          <a:p>
            <a:pPr lvl="0"/>
            <a:endParaRPr lang="de-DE"/>
          </a:p>
          <a:p>
            <a:pPr lvl="0"/>
            <a:endParaRPr lang="de-DE"/>
          </a:p>
        </p:txBody>
      </p:sp>
      <p:sp>
        <p:nvSpPr>
          <p:cNvPr id="7" name="Textfeld 3"/>
          <p:cNvSpPr txBox="1"/>
          <p:nvPr/>
        </p:nvSpPr>
        <p:spPr>
          <a:xfrm>
            <a:off x="0" y="287999"/>
            <a:ext cx="10079998" cy="346319"/>
          </a:xfrm>
          <a:prstGeom prst="rect">
            <a:avLst/>
          </a:prstGeom>
          <a:noFill/>
          <a:ln>
            <a:noFill/>
          </a:ln>
        </p:spPr>
        <p:txBody>
          <a:bodyPr vert="horz" wrap="none" lIns="90004" tIns="44997" rIns="90004" bIns="44997" anchor="t" anchorCtr="1" compatLnSpc="0">
            <a:spAutoFit/>
          </a:bodyPr>
          <a:lstStyle/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80"/>
                </a:solidFill>
                <a:uFillTx/>
                <a:latin typeface="Liberation Sans" pitchFamily="18"/>
                <a:ea typeface="WenQuanYi Micro Hei" pitchFamily="2"/>
                <a:cs typeface="Lohit Hindi" pitchFamily="2"/>
              </a:rPr>
              <a:t>Reflektion über Teamprozesse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da-DK" smtClean="0"/>
              <a:t>DLVC Taverne - 3. Iteration | 16.06.15</a:t>
            </a:r>
            <a:endParaRPr lang="de-DE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 txBox="1"/>
          <p:nvPr/>
        </p:nvSpPr>
        <p:spPr>
          <a:xfrm>
            <a:off x="503998" y="6887160"/>
            <a:ext cx="2348279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400" b="0" i="0" u="none" strike="noStrike" kern="0" cap="none" spc="0" baseline="0">
                <a:solidFill>
                  <a:srgbClr val="000000"/>
                </a:solidFill>
                <a:uFillTx/>
                <a:latin typeface="Liberation Serif" pitchFamily="18"/>
                <a:ea typeface="DejaVu Sans" pitchFamily="2"/>
                <a:cs typeface="DejaVu Sans" pitchFamily="2"/>
              </a:rPr>
              <a:t>19.05.15</a:t>
            </a:r>
          </a:p>
        </p:txBody>
      </p:sp>
      <p:sp>
        <p:nvSpPr>
          <p:cNvPr id="3" name="Fußzeilenplatzhalter 2"/>
          <p:cNvSpPr txBox="1"/>
          <p:nvPr/>
        </p:nvSpPr>
        <p:spPr>
          <a:xfrm>
            <a:off x="3447361" y="6887160"/>
            <a:ext cx="3194995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1" compatLnSpc="1">
            <a:noAutofit/>
          </a:bodyPr>
          <a:lstStyle/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400" b="0" i="0" u="none" strike="noStrike" kern="1200" cap="none" spc="0" baseline="0">
                <a:solidFill>
                  <a:srgbClr val="000000"/>
                </a:solidFill>
                <a:uFillTx/>
                <a:latin typeface="Liberation Serif" pitchFamily="18"/>
                <a:ea typeface="DejaVu Sans" pitchFamily="2"/>
                <a:cs typeface="DejaVu Sans" pitchFamily="2"/>
              </a:rPr>
              <a:t>PG Rollenspielmanager – 2. Iteration</a:t>
            </a:r>
          </a:p>
        </p:txBody>
      </p:sp>
      <p:sp>
        <p:nvSpPr>
          <p:cNvPr id="4" name="Foliennummernplatzhalter 3"/>
          <p:cNvSpPr txBox="1"/>
          <p:nvPr/>
        </p:nvSpPr>
        <p:spPr>
          <a:xfrm>
            <a:off x="7227362" y="6887160"/>
            <a:ext cx="2348279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87C20144-FDF0-4EAB-A539-A940A5004015}" type="slidenum">
              <a:t>29</a:t>
            </a:fld>
            <a:endParaRPr lang="de-DE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5" name="Titel 1"/>
          <p:cNvSpPr txBox="1">
            <a:spLocks noGrp="1"/>
          </p:cNvSpPr>
          <p:nvPr>
            <p:ph type="title" idx="4294967295"/>
          </p:nvPr>
        </p:nvSpPr>
        <p:spPr>
          <a:xfrm>
            <a:off x="0" y="754063"/>
            <a:ext cx="9072563" cy="1262062"/>
          </a:xfrm>
        </p:spPr>
        <p:txBody>
          <a:bodyPr>
            <a:spAutoFit/>
          </a:bodyPr>
          <a:lstStyle/>
          <a:p>
            <a:pPr lvl="0">
              <a:buNone/>
            </a:pPr>
            <a:r>
              <a:rPr lang="de-DE"/>
              <a:t>Reflektion über Teamprozesse</a:t>
            </a:r>
          </a:p>
        </p:txBody>
      </p:sp>
      <p:sp>
        <p:nvSpPr>
          <p:cNvPr id="6" name="Textplatzhalter 2"/>
          <p:cNvSpPr txBox="1">
            <a:spLocks noGrp="1"/>
          </p:cNvSpPr>
          <p:nvPr>
            <p:ph type="body" idx="4294967295"/>
          </p:nvPr>
        </p:nvSpPr>
        <p:spPr>
          <a:xfrm>
            <a:off x="0" y="2095500"/>
            <a:ext cx="8869363" cy="4384675"/>
          </a:xfrm>
        </p:spPr>
        <p:txBody>
          <a:bodyPr/>
          <a:lstStyle/>
          <a:p>
            <a:pPr lvl="0"/>
            <a:r>
              <a:rPr lang="de-DE"/>
              <a:t>Wir haben uns gegenseitig geholfen</a:t>
            </a:r>
          </a:p>
          <a:p>
            <a:pPr lvl="0"/>
            <a:r>
              <a:rPr lang="de-DE"/>
              <a:t>Ideen ausgetauscht</a:t>
            </a:r>
          </a:p>
          <a:p>
            <a:pPr lvl="0"/>
            <a:r>
              <a:rPr lang="de-DE"/>
              <a:t>Geübt, ein guter Zuhörer zu sein</a:t>
            </a:r>
          </a:p>
          <a:p>
            <a:pPr lvl="0"/>
            <a:r>
              <a:rPr lang="de-DE"/>
              <a:t>Geduld haben!</a:t>
            </a:r>
          </a:p>
          <a:p>
            <a:pPr lvl="0"/>
            <a:endParaRPr lang="de-DE"/>
          </a:p>
          <a:p>
            <a:pPr lvl="0"/>
            <a:endParaRPr lang="de-DE"/>
          </a:p>
        </p:txBody>
      </p:sp>
      <p:sp>
        <p:nvSpPr>
          <p:cNvPr id="7" name="Textfeld 3"/>
          <p:cNvSpPr txBox="1"/>
          <p:nvPr/>
        </p:nvSpPr>
        <p:spPr>
          <a:xfrm>
            <a:off x="0" y="287999"/>
            <a:ext cx="10079998" cy="346319"/>
          </a:xfrm>
          <a:prstGeom prst="rect">
            <a:avLst/>
          </a:prstGeom>
          <a:noFill/>
          <a:ln>
            <a:noFill/>
          </a:ln>
        </p:spPr>
        <p:txBody>
          <a:bodyPr vert="horz" wrap="none" lIns="90004" tIns="44997" rIns="90004" bIns="44997" anchor="t" anchorCtr="1" compatLnSpc="0">
            <a:spAutoFit/>
          </a:bodyPr>
          <a:lstStyle/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80"/>
                </a:solidFill>
                <a:uFillTx/>
                <a:latin typeface="Liberation Sans" pitchFamily="18"/>
                <a:ea typeface="WenQuanYi Micro Hei" pitchFamily="2"/>
                <a:cs typeface="Lohit Hindi" pitchFamily="2"/>
              </a:rPr>
              <a:t>Reflektion über Teamprozesse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da-DK" smtClean="0"/>
              <a:t>DLVC Taverne - 3. Iteration | 16.06.15</a:t>
            </a:r>
            <a:endParaRPr lang="de-DE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Der Stand nach der 2. Iteration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lvl="0" indent="-514350">
              <a:buSzPct val="100000"/>
              <a:buFont typeface="Calibri"/>
              <a:buAutoNum type="arabicPeriod"/>
            </a:pPr>
            <a:r>
              <a:rPr lang="de-DE" dirty="0"/>
              <a:t>Spielgruppenmanager</a:t>
            </a:r>
          </a:p>
          <a:p>
            <a:pPr marL="955325" lvl="1" indent="-514350">
              <a:buSzPct val="100000"/>
              <a:buFont typeface="Calibri"/>
              <a:buAutoNum type="arabicPeriod"/>
            </a:pPr>
            <a:r>
              <a:rPr lang="de-DE" dirty="0"/>
              <a:t>Erweiterung der Datenbank</a:t>
            </a:r>
          </a:p>
          <a:p>
            <a:pPr marL="514350" lvl="0" indent="-514350">
              <a:buSzPct val="100000"/>
              <a:buFont typeface="Calibri"/>
              <a:buAutoNum type="arabicPeriod"/>
            </a:pPr>
            <a:r>
              <a:rPr lang="de-DE" dirty="0"/>
              <a:t>Kampfsimulator: Gegnerrunde</a:t>
            </a:r>
          </a:p>
          <a:p>
            <a:pPr marL="955325" lvl="1" indent="-514350">
              <a:buSzPct val="100000"/>
              <a:buFont typeface="Calibri"/>
              <a:buAutoNum type="arabicPeriod"/>
            </a:pPr>
            <a:r>
              <a:rPr lang="de-DE" dirty="0"/>
              <a:t>Gui Designed</a:t>
            </a:r>
          </a:p>
          <a:p>
            <a:pPr marL="955325" lvl="1" indent="-514350">
              <a:buSzPct val="100000"/>
              <a:buFont typeface="Calibri"/>
              <a:buAutoNum type="arabicPeriod"/>
            </a:pPr>
            <a:r>
              <a:rPr lang="de-DE" dirty="0"/>
              <a:t>Bereitstellen der Grundfunktionen</a:t>
            </a:r>
          </a:p>
          <a:p>
            <a:pPr marL="514350" lvl="0" indent="-514350">
              <a:buSzPct val="100000"/>
              <a:buFont typeface="Calibri"/>
              <a:buAutoNum type="arabicPeriod"/>
            </a:pPr>
            <a:r>
              <a:rPr lang="de-DE" dirty="0"/>
              <a:t>Händler: Einfache Gegenstände</a:t>
            </a:r>
          </a:p>
          <a:p>
            <a:pPr marL="955325" lvl="1" indent="-514350">
              <a:buSzPct val="100000"/>
              <a:buFont typeface="Calibri"/>
              <a:buAutoNum type="arabicPeriod"/>
            </a:pPr>
            <a:r>
              <a:rPr lang="de-DE" dirty="0"/>
              <a:t>Design der GUI</a:t>
            </a:r>
          </a:p>
          <a:p>
            <a:pPr marL="955325" lvl="1" indent="-514350">
              <a:buSzPct val="100000"/>
              <a:buFont typeface="Calibri"/>
              <a:buAutoNum type="arabicPeriod"/>
            </a:pPr>
            <a:r>
              <a:rPr lang="de-DE" dirty="0"/>
              <a:t>Erweiterung der Datenbank</a:t>
            </a:r>
          </a:p>
          <a:p>
            <a:pPr marL="955325" lvl="1" indent="-514350">
              <a:buSzPct val="100000"/>
              <a:buFont typeface="Calibri"/>
              <a:buAutoNum type="arabicPeriod"/>
            </a:pPr>
            <a:r>
              <a:rPr lang="de-DE" dirty="0"/>
              <a:t>Bereitstellen der </a:t>
            </a:r>
            <a:r>
              <a:rPr lang="de-DE" dirty="0" smtClean="0"/>
              <a:t>Grundfunktionen</a:t>
            </a:r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da-DK" smtClean="0"/>
              <a:t>DLVC Taverne - 3. Iteration | 16.06.15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55917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 txBox="1"/>
          <p:nvPr/>
        </p:nvSpPr>
        <p:spPr>
          <a:xfrm>
            <a:off x="503998" y="6887160"/>
            <a:ext cx="2348279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400" b="0" i="0" u="none" strike="noStrike" kern="0" cap="none" spc="0" baseline="0">
                <a:solidFill>
                  <a:srgbClr val="000000"/>
                </a:solidFill>
                <a:uFillTx/>
                <a:latin typeface="Liberation Serif" pitchFamily="18"/>
                <a:ea typeface="DejaVu Sans" pitchFamily="2"/>
                <a:cs typeface="DejaVu Sans" pitchFamily="2"/>
              </a:rPr>
              <a:t>19.05.15</a:t>
            </a:r>
          </a:p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3" name="Fußzeilenplatzhalter 2"/>
          <p:cNvSpPr txBox="1"/>
          <p:nvPr/>
        </p:nvSpPr>
        <p:spPr>
          <a:xfrm>
            <a:off x="3447361" y="6887160"/>
            <a:ext cx="3194995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1" compatLnSpc="1">
            <a:noAutofit/>
          </a:bodyPr>
          <a:lstStyle/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400" b="0" i="0" u="none" strike="noStrike" kern="1200" cap="none" spc="0" baseline="0">
                <a:solidFill>
                  <a:srgbClr val="000000"/>
                </a:solidFill>
                <a:uFillTx/>
                <a:latin typeface="Liberation Serif" pitchFamily="18"/>
                <a:ea typeface="DejaVu Sans" pitchFamily="2"/>
                <a:cs typeface="DejaVu Sans" pitchFamily="2"/>
              </a:rPr>
              <a:t>PG Rollenspielmanager – 2. Iteration</a:t>
            </a:r>
          </a:p>
        </p:txBody>
      </p:sp>
      <p:sp>
        <p:nvSpPr>
          <p:cNvPr id="4" name="Foliennummernplatzhalter 3"/>
          <p:cNvSpPr txBox="1"/>
          <p:nvPr/>
        </p:nvSpPr>
        <p:spPr>
          <a:xfrm>
            <a:off x="7227362" y="6887160"/>
            <a:ext cx="2348279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74A054F-C40F-40E1-833C-2B80E74A6DB3}" type="slidenum">
              <a:t>30</a:t>
            </a:fld>
            <a:endParaRPr lang="de-DE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5" name="Titel 1"/>
          <p:cNvSpPr txBox="1">
            <a:spLocks noGrp="1"/>
          </p:cNvSpPr>
          <p:nvPr>
            <p:ph type="title" idx="4294967295"/>
          </p:nvPr>
        </p:nvSpPr>
        <p:spPr>
          <a:xfrm>
            <a:off x="0" y="1046163"/>
            <a:ext cx="9072563" cy="677862"/>
          </a:xfrm>
        </p:spPr>
        <p:txBody>
          <a:bodyPr>
            <a:spAutoFit/>
          </a:bodyPr>
          <a:lstStyle/>
          <a:p>
            <a:pPr lvl="0">
              <a:buNone/>
            </a:pPr>
            <a:r>
              <a:rPr lang="de-DE"/>
              <a:t>Zustand am Ende der Iteration</a:t>
            </a:r>
          </a:p>
        </p:txBody>
      </p:sp>
      <p:sp>
        <p:nvSpPr>
          <p:cNvPr id="7" name="Textfeld 3"/>
          <p:cNvSpPr txBox="1"/>
          <p:nvPr/>
        </p:nvSpPr>
        <p:spPr>
          <a:xfrm>
            <a:off x="0" y="287999"/>
            <a:ext cx="10079998" cy="346319"/>
          </a:xfrm>
          <a:prstGeom prst="rect">
            <a:avLst/>
          </a:prstGeom>
          <a:noFill/>
          <a:ln>
            <a:noFill/>
          </a:ln>
        </p:spPr>
        <p:txBody>
          <a:bodyPr vert="horz" wrap="none" lIns="90004" tIns="44997" rIns="90004" bIns="44997" anchor="t" anchorCtr="1" compatLnSpc="0">
            <a:spAutoFit/>
          </a:bodyPr>
          <a:lstStyle/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80"/>
                </a:solidFill>
                <a:uFillTx/>
                <a:latin typeface="Liberation Sans" pitchFamily="18"/>
                <a:ea typeface="WenQuanYi Micro Hei" pitchFamily="2"/>
                <a:cs typeface="Lohit Hindi" pitchFamily="2"/>
              </a:rPr>
              <a:t>Fazit</a:t>
            </a:r>
          </a:p>
        </p:txBody>
      </p:sp>
      <p:pic>
        <p:nvPicPr>
          <p:cNvPr id="8" name="Grafik 7" descr="IMG_0715.JPG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799991">
            <a:off x="575760" y="2051603"/>
            <a:ext cx="8784979" cy="432047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da-DK" smtClean="0"/>
              <a:t>DLVC Taverne - 3. Iteration | 16.06.15</a:t>
            </a:r>
            <a:endParaRPr lang="de-DE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 txBox="1"/>
          <p:nvPr/>
        </p:nvSpPr>
        <p:spPr>
          <a:xfrm>
            <a:off x="503998" y="6887160"/>
            <a:ext cx="2348279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400" b="0" i="0" u="none" strike="noStrike" kern="0" cap="none" spc="0" baseline="0">
                <a:solidFill>
                  <a:srgbClr val="000000"/>
                </a:solidFill>
                <a:uFillTx/>
                <a:latin typeface="Liberation Serif" pitchFamily="18"/>
                <a:ea typeface="DejaVu Sans" pitchFamily="2"/>
                <a:cs typeface="DejaVu Sans" pitchFamily="2"/>
              </a:rPr>
              <a:t>19.05.15</a:t>
            </a:r>
          </a:p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3" name="Fußzeilenplatzhalter 2"/>
          <p:cNvSpPr txBox="1"/>
          <p:nvPr/>
        </p:nvSpPr>
        <p:spPr>
          <a:xfrm>
            <a:off x="3447361" y="6887160"/>
            <a:ext cx="3194995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1" compatLnSpc="1">
            <a:noAutofit/>
          </a:bodyPr>
          <a:lstStyle/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400" b="0" i="0" u="none" strike="noStrike" kern="1200" cap="none" spc="0" baseline="0">
                <a:solidFill>
                  <a:srgbClr val="000000"/>
                </a:solidFill>
                <a:uFillTx/>
                <a:latin typeface="Liberation Serif" pitchFamily="18"/>
                <a:ea typeface="DejaVu Sans" pitchFamily="2"/>
                <a:cs typeface="DejaVu Sans" pitchFamily="2"/>
              </a:rPr>
              <a:t>PG Rollenspielmanager – 2. Iteration</a:t>
            </a:r>
          </a:p>
        </p:txBody>
      </p:sp>
      <p:sp>
        <p:nvSpPr>
          <p:cNvPr id="4" name="Foliennummernplatzhalter 3"/>
          <p:cNvSpPr txBox="1"/>
          <p:nvPr/>
        </p:nvSpPr>
        <p:spPr>
          <a:xfrm>
            <a:off x="7227362" y="6887160"/>
            <a:ext cx="2348279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EB2867F-263E-425B-8526-E54CE4930CD4}" type="slidenum">
              <a:t>31</a:t>
            </a:fld>
            <a:endParaRPr lang="de-DE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5" name="Titel 1"/>
          <p:cNvSpPr txBox="1">
            <a:spLocks noGrp="1"/>
          </p:cNvSpPr>
          <p:nvPr>
            <p:ph type="title" idx="4294967295"/>
          </p:nvPr>
        </p:nvSpPr>
        <p:spPr>
          <a:xfrm>
            <a:off x="0" y="754063"/>
            <a:ext cx="9072563" cy="1262062"/>
          </a:xfrm>
        </p:spPr>
        <p:txBody>
          <a:bodyPr>
            <a:spAutoFit/>
          </a:bodyPr>
          <a:lstStyle/>
          <a:p>
            <a:pPr lvl="0">
              <a:buNone/>
            </a:pPr>
            <a:r>
              <a:rPr lang="de-DE"/>
              <a:t>Fazit</a:t>
            </a:r>
          </a:p>
        </p:txBody>
      </p:sp>
      <p:sp>
        <p:nvSpPr>
          <p:cNvPr id="6" name="Textplatzhalter 2"/>
          <p:cNvSpPr txBox="1">
            <a:spLocks noGrp="1"/>
          </p:cNvSpPr>
          <p:nvPr>
            <p:ph type="body" idx="4294967295"/>
          </p:nvPr>
        </p:nvSpPr>
        <p:spPr>
          <a:xfrm>
            <a:off x="0" y="2095500"/>
            <a:ext cx="8869363" cy="4384675"/>
          </a:xfrm>
        </p:spPr>
        <p:txBody>
          <a:bodyPr/>
          <a:lstStyle/>
          <a:p>
            <a:pPr lvl="0"/>
            <a:r>
              <a:rPr lang="de-DE"/>
              <a:t>Erweiterung der Funktionalität</a:t>
            </a:r>
          </a:p>
        </p:txBody>
      </p:sp>
      <p:sp>
        <p:nvSpPr>
          <p:cNvPr id="7" name="Textfeld 3"/>
          <p:cNvSpPr txBox="1"/>
          <p:nvPr/>
        </p:nvSpPr>
        <p:spPr>
          <a:xfrm>
            <a:off x="0" y="287999"/>
            <a:ext cx="10079998" cy="346319"/>
          </a:xfrm>
          <a:prstGeom prst="rect">
            <a:avLst/>
          </a:prstGeom>
          <a:noFill/>
          <a:ln>
            <a:noFill/>
          </a:ln>
        </p:spPr>
        <p:txBody>
          <a:bodyPr vert="horz" wrap="none" lIns="90004" tIns="44997" rIns="90004" bIns="44997" anchor="t" anchorCtr="1" compatLnSpc="0">
            <a:spAutoFit/>
          </a:bodyPr>
          <a:lstStyle/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80"/>
                </a:solidFill>
                <a:uFillTx/>
                <a:latin typeface="Liberation Sans" pitchFamily="18"/>
                <a:ea typeface="WenQuanYi Micro Hei" pitchFamily="2"/>
                <a:cs typeface="Lohit Hindi" pitchFamily="2"/>
              </a:rPr>
              <a:t>Fazit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da-DK" smtClean="0"/>
              <a:t>DLVC Taverne - 3. Iteration | 16.06.15</a:t>
            </a:r>
            <a:endParaRPr lang="de-DE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 txBox="1"/>
          <p:nvPr/>
        </p:nvSpPr>
        <p:spPr>
          <a:xfrm>
            <a:off x="503998" y="6887160"/>
            <a:ext cx="2348279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400" b="0" i="0" u="none" strike="noStrike" kern="0" cap="none" spc="0" baseline="0">
                <a:solidFill>
                  <a:srgbClr val="000000"/>
                </a:solidFill>
                <a:uFillTx/>
                <a:latin typeface="Liberation Serif" pitchFamily="18"/>
                <a:ea typeface="DejaVu Sans" pitchFamily="2"/>
                <a:cs typeface="DejaVu Sans" pitchFamily="2"/>
              </a:rPr>
              <a:t>19.05.15</a:t>
            </a:r>
          </a:p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3" name="Fußzeilenplatzhalter 2"/>
          <p:cNvSpPr txBox="1"/>
          <p:nvPr/>
        </p:nvSpPr>
        <p:spPr>
          <a:xfrm>
            <a:off x="3447361" y="6887160"/>
            <a:ext cx="3194995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1" compatLnSpc="1">
            <a:noAutofit/>
          </a:bodyPr>
          <a:lstStyle/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400" b="0" i="0" u="none" strike="noStrike" kern="1200" cap="none" spc="0" baseline="0">
                <a:solidFill>
                  <a:srgbClr val="000000"/>
                </a:solidFill>
                <a:uFillTx/>
                <a:latin typeface="Liberation Serif" pitchFamily="18"/>
                <a:ea typeface="DejaVu Sans" pitchFamily="2"/>
                <a:cs typeface="DejaVu Sans" pitchFamily="2"/>
              </a:rPr>
              <a:t>PG Rollenspielmanager – 2. Iteration</a:t>
            </a:r>
          </a:p>
        </p:txBody>
      </p:sp>
      <p:sp>
        <p:nvSpPr>
          <p:cNvPr id="4" name="Foliennummernplatzhalter 3"/>
          <p:cNvSpPr txBox="1"/>
          <p:nvPr/>
        </p:nvSpPr>
        <p:spPr>
          <a:xfrm>
            <a:off x="7227362" y="6887160"/>
            <a:ext cx="2348279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2E3D51E-37AF-4097-99E2-1374C39023D6}" type="slidenum">
              <a:t>32</a:t>
            </a:fld>
            <a:endParaRPr lang="de-DE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5" name="Titel 1"/>
          <p:cNvSpPr txBox="1">
            <a:spLocks noGrp="1"/>
          </p:cNvSpPr>
          <p:nvPr>
            <p:ph type="title" idx="4294967295"/>
          </p:nvPr>
        </p:nvSpPr>
        <p:spPr>
          <a:xfrm>
            <a:off x="0" y="754063"/>
            <a:ext cx="9072563" cy="1262062"/>
          </a:xfrm>
        </p:spPr>
        <p:txBody>
          <a:bodyPr>
            <a:spAutoFit/>
          </a:bodyPr>
          <a:lstStyle/>
          <a:p>
            <a:pPr lvl="0">
              <a:buNone/>
            </a:pPr>
            <a:r>
              <a:rPr lang="de-DE"/>
              <a:t>Fazit</a:t>
            </a:r>
          </a:p>
        </p:txBody>
      </p:sp>
      <p:sp>
        <p:nvSpPr>
          <p:cNvPr id="6" name="Textplatzhalter 2"/>
          <p:cNvSpPr txBox="1">
            <a:spLocks noGrp="1"/>
          </p:cNvSpPr>
          <p:nvPr>
            <p:ph type="body" idx="4294967295"/>
          </p:nvPr>
        </p:nvSpPr>
        <p:spPr>
          <a:xfrm>
            <a:off x="0" y="2095500"/>
            <a:ext cx="8869363" cy="4384675"/>
          </a:xfrm>
        </p:spPr>
        <p:txBody>
          <a:bodyPr/>
          <a:lstStyle/>
          <a:p>
            <a:pPr lvl="0"/>
            <a:r>
              <a:rPr lang="de-DE"/>
              <a:t>Erweiterung der Funktionalität</a:t>
            </a:r>
          </a:p>
          <a:p>
            <a:pPr lvl="0"/>
            <a:r>
              <a:rPr lang="de-DE"/>
              <a:t>Sehr gute Zusammenarbeit</a:t>
            </a:r>
          </a:p>
          <a:p>
            <a:pPr lvl="0">
              <a:buNone/>
            </a:pPr>
            <a:endParaRPr lang="de-DE"/>
          </a:p>
        </p:txBody>
      </p:sp>
      <p:sp>
        <p:nvSpPr>
          <p:cNvPr id="7" name="Textfeld 3"/>
          <p:cNvSpPr txBox="1"/>
          <p:nvPr/>
        </p:nvSpPr>
        <p:spPr>
          <a:xfrm>
            <a:off x="0" y="287999"/>
            <a:ext cx="10079998" cy="346319"/>
          </a:xfrm>
          <a:prstGeom prst="rect">
            <a:avLst/>
          </a:prstGeom>
          <a:noFill/>
          <a:ln>
            <a:noFill/>
          </a:ln>
        </p:spPr>
        <p:txBody>
          <a:bodyPr vert="horz" wrap="none" lIns="90004" tIns="44997" rIns="90004" bIns="44997" anchor="t" anchorCtr="1" compatLnSpc="0">
            <a:spAutoFit/>
          </a:bodyPr>
          <a:lstStyle/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80"/>
                </a:solidFill>
                <a:uFillTx/>
                <a:latin typeface="Liberation Sans" pitchFamily="18"/>
                <a:ea typeface="WenQuanYi Micro Hei" pitchFamily="2"/>
                <a:cs typeface="Lohit Hindi" pitchFamily="2"/>
              </a:rPr>
              <a:t>Fazit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da-DK" smtClean="0"/>
              <a:t>DLVC Taverne - 3. Iteration | 16.06.15</a:t>
            </a:r>
            <a:endParaRPr lang="de-DE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 txBox="1"/>
          <p:nvPr/>
        </p:nvSpPr>
        <p:spPr>
          <a:xfrm>
            <a:off x="503998" y="6887160"/>
            <a:ext cx="2348279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400" b="0" i="0" u="none" strike="noStrike" kern="0" cap="none" spc="0" baseline="0">
                <a:solidFill>
                  <a:srgbClr val="000000"/>
                </a:solidFill>
                <a:uFillTx/>
                <a:latin typeface="Liberation Serif" pitchFamily="18"/>
                <a:ea typeface="DejaVu Sans" pitchFamily="2"/>
                <a:cs typeface="DejaVu Sans" pitchFamily="2"/>
              </a:rPr>
              <a:t>19.05.15</a:t>
            </a:r>
          </a:p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3" name="Fußzeilenplatzhalter 2"/>
          <p:cNvSpPr txBox="1"/>
          <p:nvPr/>
        </p:nvSpPr>
        <p:spPr>
          <a:xfrm>
            <a:off x="3447361" y="6887160"/>
            <a:ext cx="3194995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1" compatLnSpc="1">
            <a:noAutofit/>
          </a:bodyPr>
          <a:lstStyle/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400" b="0" i="0" u="none" strike="noStrike" kern="1200" cap="none" spc="0" baseline="0">
                <a:solidFill>
                  <a:srgbClr val="000000"/>
                </a:solidFill>
                <a:uFillTx/>
                <a:latin typeface="Liberation Serif" pitchFamily="18"/>
                <a:ea typeface="DejaVu Sans" pitchFamily="2"/>
                <a:cs typeface="DejaVu Sans" pitchFamily="2"/>
              </a:rPr>
              <a:t>PG Rollenspielmanager – 2. Iteration</a:t>
            </a:r>
          </a:p>
        </p:txBody>
      </p:sp>
      <p:sp>
        <p:nvSpPr>
          <p:cNvPr id="4" name="Foliennummernplatzhalter 3"/>
          <p:cNvSpPr txBox="1"/>
          <p:nvPr/>
        </p:nvSpPr>
        <p:spPr>
          <a:xfrm>
            <a:off x="7227362" y="6887160"/>
            <a:ext cx="2348279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B399CE2F-1F93-4F67-825B-30F724A1B12A}" type="slidenum">
              <a:t>33</a:t>
            </a:fld>
            <a:endParaRPr lang="de-DE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5" name="Titel 1"/>
          <p:cNvSpPr txBox="1">
            <a:spLocks noGrp="1"/>
          </p:cNvSpPr>
          <p:nvPr>
            <p:ph type="title" idx="4294967295"/>
          </p:nvPr>
        </p:nvSpPr>
        <p:spPr>
          <a:xfrm>
            <a:off x="0" y="754063"/>
            <a:ext cx="9072563" cy="1262062"/>
          </a:xfrm>
        </p:spPr>
        <p:txBody>
          <a:bodyPr>
            <a:spAutoFit/>
          </a:bodyPr>
          <a:lstStyle/>
          <a:p>
            <a:pPr lvl="0">
              <a:buNone/>
            </a:pPr>
            <a:r>
              <a:rPr lang="de-DE"/>
              <a:t>Fazit</a:t>
            </a:r>
          </a:p>
        </p:txBody>
      </p:sp>
      <p:sp>
        <p:nvSpPr>
          <p:cNvPr id="6" name="Textplatzhalter 2"/>
          <p:cNvSpPr txBox="1">
            <a:spLocks noGrp="1"/>
          </p:cNvSpPr>
          <p:nvPr>
            <p:ph type="body" idx="4294967295"/>
          </p:nvPr>
        </p:nvSpPr>
        <p:spPr>
          <a:xfrm>
            <a:off x="0" y="2095500"/>
            <a:ext cx="8869363" cy="4384675"/>
          </a:xfrm>
        </p:spPr>
        <p:txBody>
          <a:bodyPr/>
          <a:lstStyle/>
          <a:p>
            <a:pPr lvl="0"/>
            <a:r>
              <a:rPr lang="de-DE"/>
              <a:t>Erweiterung der Funktionalität</a:t>
            </a:r>
          </a:p>
          <a:p>
            <a:pPr lvl="0"/>
            <a:r>
              <a:rPr lang="de-DE"/>
              <a:t>Sehr gute Zusammenarbeit</a:t>
            </a:r>
          </a:p>
          <a:p>
            <a:pPr lvl="0"/>
            <a:r>
              <a:rPr lang="de-DE"/>
              <a:t>Wir haben gelernt Arbeitsschritte besser zu gliedern</a:t>
            </a:r>
          </a:p>
          <a:p>
            <a:pPr lvl="0">
              <a:buNone/>
            </a:pPr>
            <a:endParaRPr lang="de-DE"/>
          </a:p>
        </p:txBody>
      </p:sp>
      <p:sp>
        <p:nvSpPr>
          <p:cNvPr id="7" name="Textfeld 3"/>
          <p:cNvSpPr txBox="1"/>
          <p:nvPr/>
        </p:nvSpPr>
        <p:spPr>
          <a:xfrm>
            <a:off x="0" y="287999"/>
            <a:ext cx="10079998" cy="346319"/>
          </a:xfrm>
          <a:prstGeom prst="rect">
            <a:avLst/>
          </a:prstGeom>
          <a:noFill/>
          <a:ln>
            <a:noFill/>
          </a:ln>
        </p:spPr>
        <p:txBody>
          <a:bodyPr vert="horz" wrap="none" lIns="90004" tIns="44997" rIns="90004" bIns="44997" anchor="t" anchorCtr="1" compatLnSpc="0">
            <a:spAutoFit/>
          </a:bodyPr>
          <a:lstStyle/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80"/>
                </a:solidFill>
                <a:uFillTx/>
                <a:latin typeface="Liberation Sans" pitchFamily="18"/>
                <a:ea typeface="WenQuanYi Micro Hei" pitchFamily="2"/>
                <a:cs typeface="Lohit Hindi" pitchFamily="2"/>
              </a:rPr>
              <a:t>Fazit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da-DK" smtClean="0"/>
              <a:t>DLVC Taverne - 3. Iteration | 16.06.15</a:t>
            </a:r>
            <a:endParaRPr lang="de-DE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 txBox="1"/>
          <p:nvPr/>
        </p:nvSpPr>
        <p:spPr>
          <a:xfrm>
            <a:off x="503998" y="6887160"/>
            <a:ext cx="2348279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400" b="0" i="0" u="none" strike="noStrike" kern="0" cap="none" spc="0" baseline="0">
                <a:solidFill>
                  <a:srgbClr val="000000"/>
                </a:solidFill>
                <a:uFillTx/>
                <a:latin typeface="Liberation Serif" pitchFamily="18"/>
                <a:ea typeface="DejaVu Sans" pitchFamily="2"/>
                <a:cs typeface="DejaVu Sans" pitchFamily="2"/>
              </a:rPr>
              <a:t>19.05.15</a:t>
            </a:r>
          </a:p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3" name="Fußzeilenplatzhalter 2"/>
          <p:cNvSpPr txBox="1"/>
          <p:nvPr/>
        </p:nvSpPr>
        <p:spPr>
          <a:xfrm>
            <a:off x="3447361" y="6887160"/>
            <a:ext cx="3194995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1" compatLnSpc="1">
            <a:noAutofit/>
          </a:bodyPr>
          <a:lstStyle/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400" b="0" i="0" u="none" strike="noStrike" kern="1200" cap="none" spc="0" baseline="0">
                <a:solidFill>
                  <a:srgbClr val="000000"/>
                </a:solidFill>
                <a:uFillTx/>
                <a:latin typeface="Liberation Serif" pitchFamily="18"/>
                <a:ea typeface="DejaVu Sans" pitchFamily="2"/>
                <a:cs typeface="DejaVu Sans" pitchFamily="2"/>
              </a:rPr>
              <a:t>PG Rollenspielmanager – 2. Iteration</a:t>
            </a:r>
          </a:p>
        </p:txBody>
      </p:sp>
      <p:sp>
        <p:nvSpPr>
          <p:cNvPr id="4" name="Foliennummernplatzhalter 3"/>
          <p:cNvSpPr txBox="1"/>
          <p:nvPr/>
        </p:nvSpPr>
        <p:spPr>
          <a:xfrm>
            <a:off x="7227362" y="6887160"/>
            <a:ext cx="2348279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6B4492B-65C8-48DF-B65F-3DE2DD35E2E1}" type="slidenum">
              <a:t>34</a:t>
            </a:fld>
            <a:endParaRPr lang="de-DE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5" name="Titel 1"/>
          <p:cNvSpPr txBox="1">
            <a:spLocks noGrp="1"/>
          </p:cNvSpPr>
          <p:nvPr>
            <p:ph type="title" idx="4294967295"/>
          </p:nvPr>
        </p:nvSpPr>
        <p:spPr>
          <a:xfrm>
            <a:off x="0" y="754063"/>
            <a:ext cx="9072563" cy="1262062"/>
          </a:xfrm>
        </p:spPr>
        <p:txBody>
          <a:bodyPr>
            <a:spAutoFit/>
          </a:bodyPr>
          <a:lstStyle/>
          <a:p>
            <a:pPr lvl="0">
              <a:buNone/>
            </a:pPr>
            <a:r>
              <a:rPr lang="de-DE"/>
              <a:t>Fazit</a:t>
            </a:r>
          </a:p>
        </p:txBody>
      </p:sp>
      <p:sp>
        <p:nvSpPr>
          <p:cNvPr id="6" name="Textplatzhalter 2"/>
          <p:cNvSpPr txBox="1">
            <a:spLocks noGrp="1"/>
          </p:cNvSpPr>
          <p:nvPr>
            <p:ph type="body" idx="4294967295"/>
          </p:nvPr>
        </p:nvSpPr>
        <p:spPr>
          <a:xfrm>
            <a:off x="0" y="2095500"/>
            <a:ext cx="8869363" cy="4384675"/>
          </a:xfrm>
        </p:spPr>
        <p:txBody>
          <a:bodyPr/>
          <a:lstStyle/>
          <a:p>
            <a:pPr lvl="0"/>
            <a:r>
              <a:rPr lang="de-DE"/>
              <a:t>Erweiterung der Funktionalität</a:t>
            </a:r>
          </a:p>
          <a:p>
            <a:pPr lvl="0"/>
            <a:r>
              <a:rPr lang="de-DE"/>
              <a:t>Sehr gute Zusammenarbeit</a:t>
            </a:r>
          </a:p>
          <a:p>
            <a:pPr lvl="0"/>
            <a:r>
              <a:rPr lang="de-DE"/>
              <a:t>Wir haben gelernt Arbeitsschritte besser zu gliedern</a:t>
            </a:r>
          </a:p>
          <a:p>
            <a:pPr lvl="0"/>
            <a:r>
              <a:rPr lang="de-DE"/>
              <a:t>Zielorientiert gearbeitet</a:t>
            </a:r>
          </a:p>
          <a:p>
            <a:pPr lvl="0">
              <a:buNone/>
            </a:pPr>
            <a:endParaRPr lang="de-DE"/>
          </a:p>
        </p:txBody>
      </p:sp>
      <p:sp>
        <p:nvSpPr>
          <p:cNvPr id="7" name="Textfeld 3"/>
          <p:cNvSpPr txBox="1"/>
          <p:nvPr/>
        </p:nvSpPr>
        <p:spPr>
          <a:xfrm>
            <a:off x="0" y="287999"/>
            <a:ext cx="10079998" cy="346319"/>
          </a:xfrm>
          <a:prstGeom prst="rect">
            <a:avLst/>
          </a:prstGeom>
          <a:noFill/>
          <a:ln>
            <a:noFill/>
          </a:ln>
        </p:spPr>
        <p:txBody>
          <a:bodyPr vert="horz" wrap="none" lIns="90004" tIns="44997" rIns="90004" bIns="44997" anchor="t" anchorCtr="1" compatLnSpc="0">
            <a:spAutoFit/>
          </a:bodyPr>
          <a:lstStyle/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80"/>
                </a:solidFill>
                <a:uFillTx/>
                <a:latin typeface="Liberation Sans" pitchFamily="18"/>
                <a:ea typeface="WenQuanYi Micro Hei" pitchFamily="2"/>
                <a:cs typeface="Lohit Hindi" pitchFamily="2"/>
              </a:rPr>
              <a:t>Fazit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da-DK" smtClean="0"/>
              <a:t>DLVC Taverne - 3. Iteration | 16.06.15</a:t>
            </a:r>
            <a:endParaRPr lang="de-DE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 txBox="1"/>
          <p:nvPr/>
        </p:nvSpPr>
        <p:spPr>
          <a:xfrm>
            <a:off x="503998" y="6887160"/>
            <a:ext cx="2348279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400" b="0" i="0" u="none" strike="noStrike" kern="0" cap="none" spc="0" baseline="0">
                <a:solidFill>
                  <a:srgbClr val="000000"/>
                </a:solidFill>
                <a:uFillTx/>
                <a:latin typeface="Liberation Serif" pitchFamily="18"/>
                <a:ea typeface="DejaVu Sans" pitchFamily="2"/>
                <a:cs typeface="DejaVu Sans" pitchFamily="2"/>
              </a:rPr>
              <a:t>19.05.15</a:t>
            </a:r>
          </a:p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3" name="Fußzeilenplatzhalter 2"/>
          <p:cNvSpPr txBox="1"/>
          <p:nvPr/>
        </p:nvSpPr>
        <p:spPr>
          <a:xfrm>
            <a:off x="3447361" y="6887160"/>
            <a:ext cx="3194995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1" compatLnSpc="1">
            <a:noAutofit/>
          </a:bodyPr>
          <a:lstStyle/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400" b="0" i="0" u="none" strike="noStrike" kern="1200" cap="none" spc="0" baseline="0">
                <a:solidFill>
                  <a:srgbClr val="000000"/>
                </a:solidFill>
                <a:uFillTx/>
                <a:latin typeface="Liberation Serif" pitchFamily="18"/>
                <a:ea typeface="DejaVu Sans" pitchFamily="2"/>
                <a:cs typeface="DejaVu Sans" pitchFamily="2"/>
              </a:rPr>
              <a:t>PG Rollenspielmanager – 2. Iteration</a:t>
            </a:r>
          </a:p>
        </p:txBody>
      </p:sp>
      <p:sp>
        <p:nvSpPr>
          <p:cNvPr id="4" name="Foliennummernplatzhalter 3"/>
          <p:cNvSpPr txBox="1"/>
          <p:nvPr/>
        </p:nvSpPr>
        <p:spPr>
          <a:xfrm>
            <a:off x="7227362" y="6887160"/>
            <a:ext cx="2348279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C2D79394-8E70-450F-AFFB-81AE29302F2E}" type="slidenum">
              <a:t>35</a:t>
            </a:fld>
            <a:endParaRPr lang="de-DE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5" name="Titel 1"/>
          <p:cNvSpPr txBox="1">
            <a:spLocks noGrp="1"/>
          </p:cNvSpPr>
          <p:nvPr>
            <p:ph type="title" idx="4294967295"/>
          </p:nvPr>
        </p:nvSpPr>
        <p:spPr>
          <a:xfrm>
            <a:off x="0" y="754063"/>
            <a:ext cx="9072563" cy="1262062"/>
          </a:xfrm>
        </p:spPr>
        <p:txBody>
          <a:bodyPr>
            <a:spAutoFit/>
          </a:bodyPr>
          <a:lstStyle/>
          <a:p>
            <a:pPr lvl="0">
              <a:buNone/>
            </a:pPr>
            <a:r>
              <a:rPr lang="de-DE"/>
              <a:t>Fazit</a:t>
            </a:r>
          </a:p>
        </p:txBody>
      </p:sp>
      <p:sp>
        <p:nvSpPr>
          <p:cNvPr id="6" name="Textplatzhalter 2"/>
          <p:cNvSpPr txBox="1">
            <a:spLocks noGrp="1"/>
          </p:cNvSpPr>
          <p:nvPr>
            <p:ph type="body" idx="4294967295"/>
          </p:nvPr>
        </p:nvSpPr>
        <p:spPr>
          <a:xfrm>
            <a:off x="0" y="2095500"/>
            <a:ext cx="8869363" cy="4384675"/>
          </a:xfrm>
        </p:spPr>
        <p:txBody>
          <a:bodyPr/>
          <a:lstStyle/>
          <a:p>
            <a:pPr lvl="0"/>
            <a:r>
              <a:rPr lang="de-DE"/>
              <a:t>Erweiterung der Funktionalität</a:t>
            </a:r>
          </a:p>
          <a:p>
            <a:pPr lvl="0"/>
            <a:r>
              <a:rPr lang="de-DE"/>
              <a:t>Sehr gute Zusammenarbeit</a:t>
            </a:r>
          </a:p>
          <a:p>
            <a:pPr lvl="0"/>
            <a:r>
              <a:rPr lang="de-DE"/>
              <a:t>Wir haben gelernt Arbeitsschritte besser zu gliedern</a:t>
            </a:r>
          </a:p>
          <a:p>
            <a:pPr lvl="0"/>
            <a:r>
              <a:rPr lang="de-DE"/>
              <a:t>Zielorientiert gearbeitet</a:t>
            </a:r>
          </a:p>
          <a:p>
            <a:pPr lvl="0"/>
            <a:r>
              <a:rPr lang="de-DE"/>
              <a:t>Alle am Ende zufrieden mit dem Ergebnis</a:t>
            </a:r>
          </a:p>
          <a:p>
            <a:pPr lvl="0">
              <a:buNone/>
            </a:pPr>
            <a:endParaRPr lang="de-DE"/>
          </a:p>
        </p:txBody>
      </p:sp>
      <p:sp>
        <p:nvSpPr>
          <p:cNvPr id="7" name="Textfeld 3"/>
          <p:cNvSpPr txBox="1"/>
          <p:nvPr/>
        </p:nvSpPr>
        <p:spPr>
          <a:xfrm>
            <a:off x="0" y="287999"/>
            <a:ext cx="10079998" cy="346319"/>
          </a:xfrm>
          <a:prstGeom prst="rect">
            <a:avLst/>
          </a:prstGeom>
          <a:noFill/>
          <a:ln>
            <a:noFill/>
          </a:ln>
        </p:spPr>
        <p:txBody>
          <a:bodyPr vert="horz" wrap="none" lIns="90004" tIns="44997" rIns="90004" bIns="44997" anchor="t" anchorCtr="1" compatLnSpc="0">
            <a:spAutoFit/>
          </a:bodyPr>
          <a:lstStyle/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80"/>
                </a:solidFill>
                <a:uFillTx/>
                <a:latin typeface="Liberation Sans" pitchFamily="18"/>
                <a:ea typeface="WenQuanYi Micro Hei" pitchFamily="2"/>
                <a:cs typeface="Lohit Hindi" pitchFamily="2"/>
              </a:rPr>
              <a:t>Fazit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da-DK" smtClean="0"/>
              <a:t>DLVC Taverne - 3. Iteration | 16.06.15</a:t>
            </a:r>
            <a:endParaRPr lang="de-DE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 txBox="1"/>
          <p:nvPr/>
        </p:nvSpPr>
        <p:spPr>
          <a:xfrm>
            <a:off x="503998" y="6887160"/>
            <a:ext cx="2348279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400" b="0" i="0" u="none" strike="noStrike" kern="0" cap="none" spc="0" baseline="0">
                <a:solidFill>
                  <a:srgbClr val="000000"/>
                </a:solidFill>
                <a:uFillTx/>
                <a:latin typeface="Liberation Serif" pitchFamily="18"/>
                <a:ea typeface="DejaVu Sans" pitchFamily="2"/>
                <a:cs typeface="DejaVu Sans" pitchFamily="2"/>
              </a:rPr>
              <a:t>19.05.15</a:t>
            </a:r>
          </a:p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3" name="Fußzeilenplatzhalter 2"/>
          <p:cNvSpPr txBox="1"/>
          <p:nvPr/>
        </p:nvSpPr>
        <p:spPr>
          <a:xfrm>
            <a:off x="3447361" y="6887160"/>
            <a:ext cx="3194995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1" compatLnSpc="1">
            <a:noAutofit/>
          </a:bodyPr>
          <a:lstStyle/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400" b="0" i="0" u="none" strike="noStrike" kern="1200" cap="none" spc="0" baseline="0">
                <a:solidFill>
                  <a:srgbClr val="000000"/>
                </a:solidFill>
                <a:uFillTx/>
                <a:latin typeface="Liberation Serif" pitchFamily="18"/>
                <a:ea typeface="DejaVu Sans" pitchFamily="2"/>
                <a:cs typeface="DejaVu Sans" pitchFamily="2"/>
              </a:rPr>
              <a:t>PG Rollenspielmanager – 2. Iteration</a:t>
            </a:r>
          </a:p>
        </p:txBody>
      </p:sp>
      <p:sp>
        <p:nvSpPr>
          <p:cNvPr id="4" name="Foliennummernplatzhalter 3"/>
          <p:cNvSpPr txBox="1"/>
          <p:nvPr/>
        </p:nvSpPr>
        <p:spPr>
          <a:xfrm>
            <a:off x="7227362" y="6887160"/>
            <a:ext cx="2348279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204E5556-523F-47A9-8B80-B8A60BD13433}" type="slidenum">
              <a:t>36</a:t>
            </a:fld>
            <a:endParaRPr lang="de-DE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6" name="Textplatzhalter 2"/>
          <p:cNvSpPr txBox="1">
            <a:spLocks noGrp="1"/>
          </p:cNvSpPr>
          <p:nvPr>
            <p:ph type="body" idx="4294967295"/>
          </p:nvPr>
        </p:nvSpPr>
        <p:spPr>
          <a:xfrm>
            <a:off x="0" y="2095500"/>
            <a:ext cx="8869363" cy="4384675"/>
          </a:xfrm>
        </p:spPr>
        <p:txBody>
          <a:bodyPr/>
          <a:lstStyle/>
          <a:p>
            <a:pPr lvl="0">
              <a:buNone/>
            </a:pPr>
            <a:r>
              <a:rPr lang="de-DE" sz="4400" b="1"/>
              <a:t>                               Danke</a:t>
            </a:r>
          </a:p>
          <a:p>
            <a:pPr lvl="0">
              <a:buNone/>
            </a:pPr>
            <a:r>
              <a:rPr lang="de-DE" sz="4400" b="1"/>
              <a:t>                   für eure Aufmerksamkeit!</a:t>
            </a:r>
          </a:p>
        </p:txBody>
      </p:sp>
      <p:sp>
        <p:nvSpPr>
          <p:cNvPr id="7" name="Textfeld 3"/>
          <p:cNvSpPr txBox="1"/>
          <p:nvPr/>
        </p:nvSpPr>
        <p:spPr>
          <a:xfrm>
            <a:off x="4949080" y="287999"/>
            <a:ext cx="181828" cy="317726"/>
          </a:xfrm>
          <a:prstGeom prst="rect">
            <a:avLst/>
          </a:prstGeom>
          <a:noFill/>
          <a:ln>
            <a:noFill/>
          </a:ln>
        </p:spPr>
        <p:txBody>
          <a:bodyPr vert="horz" wrap="none" lIns="90004" tIns="44997" rIns="90004" bIns="44997" anchor="t" anchorCtr="1" compatLnSpc="0">
            <a:spAutoFit/>
          </a:bodyPr>
          <a:lstStyle/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000080"/>
              </a:solidFill>
              <a:uFillTx/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da-DK" smtClean="0"/>
              <a:t>DLVC Taverne - 3. Iteration | 16.06.15</a:t>
            </a:r>
            <a:endParaRPr lang="de-DE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Rollenverteilung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da-DK" smtClean="0"/>
              <a:t>DLVC Taverne - 3. Iteration | 16.06.15</a:t>
            </a:r>
            <a:endParaRPr lang="de-DE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7794197"/>
              </p:ext>
            </p:extLst>
          </p:nvPr>
        </p:nvGraphicFramePr>
        <p:xfrm>
          <a:off x="672041" y="2386005"/>
          <a:ext cx="6997914" cy="30872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98957">
                  <a:extLst>
                    <a:ext uri="{9D8B030D-6E8A-4147-A177-3AD203B41FA5}">
                      <a16:colId xmlns:a16="http://schemas.microsoft.com/office/drawing/2014/main" val="3862575568"/>
                    </a:ext>
                  </a:extLst>
                </a:gridCol>
                <a:gridCol w="3498957">
                  <a:extLst>
                    <a:ext uri="{9D8B030D-6E8A-4147-A177-3AD203B41FA5}">
                      <a16:colId xmlns:a16="http://schemas.microsoft.com/office/drawing/2014/main" val="13010704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Kunde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Hans Klein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02994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Teamleiter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Boris Prochnau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83158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Team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Nooshin Naghavi</a:t>
                      </a:r>
                    </a:p>
                    <a:p>
                      <a:r>
                        <a:rPr lang="de-DE" dirty="0" smtClean="0"/>
                        <a:t>Britta Heymann</a:t>
                      </a:r>
                    </a:p>
                    <a:p>
                      <a:r>
                        <a:rPr lang="de-DE" dirty="0" smtClean="0"/>
                        <a:t>Andreas Kofer</a:t>
                      </a:r>
                    </a:p>
                    <a:p>
                      <a:r>
                        <a:rPr lang="de-DE" dirty="0" smtClean="0"/>
                        <a:t>Boris Prochnau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68225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Dank für:</a:t>
                      </a:r>
                    </a:p>
                    <a:p>
                      <a:pPr marL="342900" indent="-342900">
                        <a:buFontTx/>
                        <a:buChar char="-"/>
                      </a:pPr>
                      <a:r>
                        <a:rPr lang="de-DE" dirty="0" smtClean="0"/>
                        <a:t>Bilder</a:t>
                      </a:r>
                      <a:r>
                        <a:rPr lang="de-DE" baseline="0" dirty="0" smtClean="0"/>
                        <a:t> </a:t>
                      </a:r>
                    </a:p>
                    <a:p>
                      <a:pPr marL="342900" indent="-342900">
                        <a:buFontTx/>
                        <a:buChar char="-"/>
                      </a:pPr>
                      <a:r>
                        <a:rPr lang="de-DE" baseline="0" dirty="0" smtClean="0"/>
                        <a:t>Grafikdesign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Lea Prochnau</a:t>
                      </a:r>
                    </a:p>
                    <a:p>
                      <a:r>
                        <a:rPr lang="de-DE" dirty="0" smtClean="0"/>
                        <a:t>Sabine Weiß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45491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70945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Stories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03693921"/>
              </p:ext>
            </p:extLst>
          </p:nvPr>
        </p:nvGraphicFramePr>
        <p:xfrm>
          <a:off x="672041" y="2069555"/>
          <a:ext cx="8326570" cy="43320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1721">
                  <a:extLst>
                    <a:ext uri="{9D8B030D-6E8A-4147-A177-3AD203B41FA5}">
                      <a16:colId xmlns:a16="http://schemas.microsoft.com/office/drawing/2014/main" val="367305838"/>
                    </a:ext>
                  </a:extLst>
                </a:gridCol>
                <a:gridCol w="3706238">
                  <a:extLst>
                    <a:ext uri="{9D8B030D-6E8A-4147-A177-3AD203B41FA5}">
                      <a16:colId xmlns:a16="http://schemas.microsoft.com/office/drawing/2014/main" val="2351116656"/>
                    </a:ext>
                  </a:extLst>
                </a:gridCol>
                <a:gridCol w="759008">
                  <a:extLst>
                    <a:ext uri="{9D8B030D-6E8A-4147-A177-3AD203B41FA5}">
                      <a16:colId xmlns:a16="http://schemas.microsoft.com/office/drawing/2014/main" val="1297615422"/>
                    </a:ext>
                  </a:extLst>
                </a:gridCol>
                <a:gridCol w="1799367">
                  <a:extLst>
                    <a:ext uri="{9D8B030D-6E8A-4147-A177-3AD203B41FA5}">
                      <a16:colId xmlns:a16="http://schemas.microsoft.com/office/drawing/2014/main" val="3335237535"/>
                    </a:ext>
                  </a:extLst>
                </a:gridCol>
                <a:gridCol w="1420236">
                  <a:extLst>
                    <a:ext uri="{9D8B030D-6E8A-4147-A177-3AD203B41FA5}">
                      <a16:colId xmlns:a16="http://schemas.microsoft.com/office/drawing/2014/main" val="12960127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Nr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Titel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Prio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Bausteine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94800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Release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3747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20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>
                          <a:solidFill>
                            <a:schemeClr val="accent4"/>
                          </a:solidFill>
                        </a:rPr>
                        <a:t>Bugfix</a:t>
                      </a:r>
                      <a:endParaRPr lang="en-US" dirty="0">
                        <a:solidFill>
                          <a:schemeClr val="accent4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47311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18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Kampfsimulator : Spielerrunde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3677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25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>
                          <a:solidFill>
                            <a:srgbClr val="0070C0"/>
                          </a:solidFill>
                        </a:rPr>
                        <a:t>Code Coverage verbessern</a:t>
                      </a:r>
                      <a:endParaRPr lang="en-US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87089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22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Gegnertypen</a:t>
                      </a:r>
                      <a:r>
                        <a:rPr lang="de-DE" baseline="0" dirty="0" smtClean="0"/>
                        <a:t> einführen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9242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27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>
                          <a:solidFill>
                            <a:schemeClr val="accent4"/>
                          </a:solidFill>
                        </a:rPr>
                        <a:t>Notificationsystem</a:t>
                      </a:r>
                      <a:r>
                        <a:rPr lang="de-DE" baseline="0" dirty="0" smtClean="0">
                          <a:solidFill>
                            <a:schemeClr val="accent4"/>
                          </a:solidFill>
                        </a:rPr>
                        <a:t> einführen</a:t>
                      </a:r>
                      <a:endParaRPr lang="de-DE" dirty="0" smtClean="0">
                        <a:solidFill>
                          <a:schemeClr val="accent4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6006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19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50397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smtClean="0"/>
                        <a:t>Organisatorisches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9400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21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50397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smtClean="0"/>
                        <a:t>Vortrag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849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26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50397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smtClean="0">
                          <a:solidFill>
                            <a:srgbClr val="0070C0"/>
                          </a:solidFill>
                        </a:rPr>
                        <a:t>Händler</a:t>
                      </a:r>
                      <a:r>
                        <a:rPr lang="de-DE" baseline="0" dirty="0" smtClean="0">
                          <a:solidFill>
                            <a:srgbClr val="0070C0"/>
                          </a:solidFill>
                        </a:rPr>
                        <a:t> Erweiterung</a:t>
                      </a:r>
                      <a:endParaRPr lang="de-DE" dirty="0" smtClean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64608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23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50397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Feinschliff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9390466"/>
                  </a:ext>
                </a:extLst>
              </a:tr>
            </a:tbl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da-DK" smtClean="0"/>
              <a:t>DLVC Taverne - 3. Iteration | 16.06.15</a:t>
            </a:r>
            <a:endParaRPr lang="de-DE"/>
          </a:p>
        </p:txBody>
      </p:sp>
      <p:sp>
        <p:nvSpPr>
          <p:cNvPr id="3" name="Rectangle 2"/>
          <p:cNvSpPr/>
          <p:nvPr/>
        </p:nvSpPr>
        <p:spPr>
          <a:xfrm>
            <a:off x="3366598" y="1537996"/>
            <a:ext cx="283464" cy="26517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66598" y="1176685"/>
            <a:ext cx="283464" cy="265176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686638" y="1130965"/>
            <a:ext cx="31213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 smtClean="0"/>
              <a:t>Neu Hinzugefügt</a:t>
            </a:r>
          </a:p>
          <a:p>
            <a:endParaRPr lang="de-DE" sz="800" dirty="0" smtClean="0"/>
          </a:p>
          <a:p>
            <a:r>
              <a:rPr lang="de-DE" sz="1600" dirty="0" smtClean="0"/>
              <a:t>Neu Hinzugefügt und noch aktiv</a:t>
            </a:r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1879144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da-DK" smtClean="0"/>
              <a:t>DLVC Taverne - 3. Iteration | 16.06.15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254968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 txBox="1"/>
          <p:nvPr/>
        </p:nvSpPr>
        <p:spPr>
          <a:xfrm>
            <a:off x="503998" y="6887160"/>
            <a:ext cx="2348279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400" b="0" i="0" u="none" strike="noStrike" kern="0" cap="none" spc="0" baseline="0">
                <a:solidFill>
                  <a:srgbClr val="000000"/>
                </a:solidFill>
                <a:uFillTx/>
                <a:latin typeface="Liberation Serif" pitchFamily="18"/>
                <a:ea typeface="DejaVu Sans" pitchFamily="2"/>
                <a:cs typeface="DejaVu Sans" pitchFamily="2"/>
              </a:rPr>
              <a:t>19.05.15</a:t>
            </a:r>
            <a:endParaRPr lang="de-DE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3" name="Fußzeilenplatzhalter 2"/>
          <p:cNvSpPr txBox="1"/>
          <p:nvPr/>
        </p:nvSpPr>
        <p:spPr>
          <a:xfrm>
            <a:off x="3447361" y="6887160"/>
            <a:ext cx="3194995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1" compatLnSpc="1">
            <a:noAutofit/>
          </a:bodyPr>
          <a:lstStyle/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400" b="0" i="0" u="none" strike="noStrike" kern="1200" cap="none" spc="0" baseline="0">
                <a:solidFill>
                  <a:srgbClr val="000000"/>
                </a:solidFill>
                <a:uFillTx/>
                <a:latin typeface="Liberation Serif" pitchFamily="18"/>
                <a:ea typeface="DejaVu Sans" pitchFamily="2"/>
                <a:cs typeface="DejaVu Sans" pitchFamily="2"/>
              </a:rPr>
              <a:t>PG Rollenspielmanager – 2. Iteration</a:t>
            </a:r>
          </a:p>
        </p:txBody>
      </p:sp>
      <p:sp>
        <p:nvSpPr>
          <p:cNvPr id="4" name="Foliennummernplatzhalter 3"/>
          <p:cNvSpPr txBox="1"/>
          <p:nvPr/>
        </p:nvSpPr>
        <p:spPr>
          <a:xfrm>
            <a:off x="7227362" y="6887160"/>
            <a:ext cx="2348279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73593E01-822B-49EE-AC25-AFEDCB47AF19}" type="slidenum">
              <a:t>7</a:t>
            </a:fld>
            <a:endParaRPr lang="de-DE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5" name="Textfeld 1"/>
          <p:cNvSpPr txBox="1"/>
          <p:nvPr/>
        </p:nvSpPr>
        <p:spPr>
          <a:xfrm>
            <a:off x="0" y="287999"/>
            <a:ext cx="10079998" cy="346319"/>
          </a:xfrm>
          <a:prstGeom prst="rect">
            <a:avLst/>
          </a:prstGeom>
          <a:noFill/>
          <a:ln>
            <a:noFill/>
          </a:ln>
        </p:spPr>
        <p:txBody>
          <a:bodyPr vert="horz" wrap="none" lIns="90004" tIns="44997" rIns="90004" bIns="44997" anchor="t" anchorCtr="1" compatLnSpc="0">
            <a:spAutoFit/>
          </a:bodyPr>
          <a:lstStyle/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80"/>
                </a:solidFill>
                <a:uFillTx/>
                <a:latin typeface="Liberation Sans" pitchFamily="18"/>
                <a:ea typeface="WenQuanYi Micro Hei" pitchFamily="2"/>
                <a:cs typeface="Lohit Hindi" pitchFamily="2"/>
              </a:rPr>
              <a:t>Fortschritt</a:t>
            </a:r>
          </a:p>
        </p:txBody>
      </p:sp>
      <p:sp>
        <p:nvSpPr>
          <p:cNvPr id="6" name="Titel 2"/>
          <p:cNvSpPr txBox="1">
            <a:spLocks noGrp="1"/>
          </p:cNvSpPr>
          <p:nvPr>
            <p:ph type="title" idx="4294967295"/>
          </p:nvPr>
        </p:nvSpPr>
        <p:spPr>
          <a:xfrm>
            <a:off x="0" y="1046163"/>
            <a:ext cx="9072563" cy="677862"/>
          </a:xfrm>
        </p:spPr>
        <p:txBody>
          <a:bodyPr>
            <a:spAutoFit/>
          </a:bodyPr>
          <a:lstStyle/>
          <a:p>
            <a:pPr lvl="0">
              <a:buNone/>
            </a:pPr>
            <a:r>
              <a:rPr lang="de-DE"/>
              <a:t>Fortschritt:  Nicht-Inhaltlich</a:t>
            </a:r>
          </a:p>
        </p:txBody>
      </p:sp>
      <p:sp>
        <p:nvSpPr>
          <p:cNvPr id="7" name="Textplatzhalter 3"/>
          <p:cNvSpPr txBox="1">
            <a:spLocks noGrp="1"/>
          </p:cNvSpPr>
          <p:nvPr>
            <p:ph type="body" idx="4294967295"/>
          </p:nvPr>
        </p:nvSpPr>
        <p:spPr>
          <a:xfrm>
            <a:off x="0" y="2095500"/>
            <a:ext cx="8869363" cy="4384675"/>
          </a:xfrm>
        </p:spPr>
        <p:txBody>
          <a:bodyPr/>
          <a:lstStyle/>
          <a:p>
            <a:pPr lvl="0"/>
            <a:r>
              <a:rPr lang="de-DE"/>
              <a:t>Sprechen mit Kunde</a:t>
            </a:r>
          </a:p>
          <a:p>
            <a:pPr lvl="0">
              <a:buNone/>
            </a:pPr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da-DK" smtClean="0"/>
              <a:t>DLVC Taverne - 3. Iteration | 16.06.15</a:t>
            </a:r>
            <a:endParaRPr lang="de-DE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 txBox="1"/>
          <p:nvPr/>
        </p:nvSpPr>
        <p:spPr>
          <a:xfrm>
            <a:off x="503998" y="6887160"/>
            <a:ext cx="2348279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400" b="0" i="0" u="none" strike="noStrike" kern="0" cap="none" spc="0" baseline="0">
                <a:solidFill>
                  <a:srgbClr val="000000"/>
                </a:solidFill>
                <a:uFillTx/>
                <a:latin typeface="Liberation Serif" pitchFamily="18"/>
                <a:ea typeface="DejaVu Sans" pitchFamily="2"/>
                <a:cs typeface="DejaVu Sans" pitchFamily="2"/>
              </a:rPr>
              <a:t>19.05.15</a:t>
            </a:r>
            <a:endParaRPr lang="de-DE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3" name="Fußzeilenplatzhalter 2"/>
          <p:cNvSpPr txBox="1"/>
          <p:nvPr/>
        </p:nvSpPr>
        <p:spPr>
          <a:xfrm>
            <a:off x="3447361" y="6887160"/>
            <a:ext cx="3194995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1" compatLnSpc="1">
            <a:noAutofit/>
          </a:bodyPr>
          <a:lstStyle/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400" b="0" i="0" u="none" strike="noStrike" kern="1200" cap="none" spc="0" baseline="0">
                <a:solidFill>
                  <a:srgbClr val="000000"/>
                </a:solidFill>
                <a:uFillTx/>
                <a:latin typeface="Liberation Serif" pitchFamily="18"/>
                <a:ea typeface="DejaVu Sans" pitchFamily="2"/>
                <a:cs typeface="DejaVu Sans" pitchFamily="2"/>
              </a:rPr>
              <a:t>PG Rollenspielmanager – 2. Iteration</a:t>
            </a:r>
          </a:p>
        </p:txBody>
      </p:sp>
      <p:sp>
        <p:nvSpPr>
          <p:cNvPr id="4" name="Foliennummernplatzhalter 3"/>
          <p:cNvSpPr txBox="1"/>
          <p:nvPr/>
        </p:nvSpPr>
        <p:spPr>
          <a:xfrm>
            <a:off x="7227362" y="6887160"/>
            <a:ext cx="2348279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154C3326-4F5F-4724-8570-6922DD20073C}" type="slidenum">
              <a:t>8</a:t>
            </a:fld>
            <a:endParaRPr lang="de-DE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5" name="Textfeld 1"/>
          <p:cNvSpPr txBox="1"/>
          <p:nvPr/>
        </p:nvSpPr>
        <p:spPr>
          <a:xfrm>
            <a:off x="0" y="287999"/>
            <a:ext cx="10079998" cy="346319"/>
          </a:xfrm>
          <a:prstGeom prst="rect">
            <a:avLst/>
          </a:prstGeom>
          <a:noFill/>
          <a:ln>
            <a:noFill/>
          </a:ln>
        </p:spPr>
        <p:txBody>
          <a:bodyPr vert="horz" wrap="none" lIns="90004" tIns="44997" rIns="90004" bIns="44997" anchor="t" anchorCtr="1" compatLnSpc="0">
            <a:spAutoFit/>
          </a:bodyPr>
          <a:lstStyle/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80"/>
                </a:solidFill>
                <a:uFillTx/>
                <a:latin typeface="Liberation Sans" pitchFamily="18"/>
                <a:ea typeface="WenQuanYi Micro Hei" pitchFamily="2"/>
                <a:cs typeface="Lohit Hindi" pitchFamily="2"/>
              </a:rPr>
              <a:t>Fortschritt</a:t>
            </a:r>
          </a:p>
        </p:txBody>
      </p:sp>
      <p:sp>
        <p:nvSpPr>
          <p:cNvPr id="6" name="Titel 2"/>
          <p:cNvSpPr txBox="1">
            <a:spLocks noGrp="1"/>
          </p:cNvSpPr>
          <p:nvPr>
            <p:ph type="title" idx="4294967295"/>
          </p:nvPr>
        </p:nvSpPr>
        <p:spPr>
          <a:xfrm>
            <a:off x="0" y="1046163"/>
            <a:ext cx="9072563" cy="677862"/>
          </a:xfrm>
        </p:spPr>
        <p:txBody>
          <a:bodyPr>
            <a:spAutoFit/>
          </a:bodyPr>
          <a:lstStyle/>
          <a:p>
            <a:pPr lvl="0">
              <a:buNone/>
            </a:pPr>
            <a:r>
              <a:rPr lang="de-DE"/>
              <a:t>Fortschritt:  Nicht-Inhaltlich</a:t>
            </a:r>
          </a:p>
        </p:txBody>
      </p:sp>
      <p:sp>
        <p:nvSpPr>
          <p:cNvPr id="7" name="Textplatzhalter 3"/>
          <p:cNvSpPr txBox="1">
            <a:spLocks noGrp="1"/>
          </p:cNvSpPr>
          <p:nvPr>
            <p:ph type="body" idx="4294967295"/>
          </p:nvPr>
        </p:nvSpPr>
        <p:spPr>
          <a:xfrm>
            <a:off x="0" y="2095500"/>
            <a:ext cx="8869363" cy="4384675"/>
          </a:xfrm>
        </p:spPr>
        <p:txBody>
          <a:bodyPr/>
          <a:lstStyle/>
          <a:p>
            <a:pPr lvl="0"/>
            <a:r>
              <a:rPr lang="de-DE"/>
              <a:t>Sprechen mit Kunde</a:t>
            </a:r>
          </a:p>
          <a:p>
            <a:pPr lvl="0"/>
            <a:r>
              <a:rPr lang="de-DE"/>
              <a:t>Umstellen / Erstellen der Stories auf Basis von Use-Cases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da-DK" smtClean="0"/>
              <a:t>DLVC Taverne - 3. Iteration | 16.06.15</a:t>
            </a:r>
            <a:endParaRPr lang="de-DE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 txBox="1"/>
          <p:nvPr/>
        </p:nvSpPr>
        <p:spPr>
          <a:xfrm>
            <a:off x="503998" y="6887160"/>
            <a:ext cx="2348279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400" b="0" i="0" u="none" strike="noStrike" kern="0" cap="none" spc="0" baseline="0">
                <a:solidFill>
                  <a:srgbClr val="000000"/>
                </a:solidFill>
                <a:uFillTx/>
                <a:latin typeface="Liberation Serif" pitchFamily="18"/>
                <a:ea typeface="DejaVu Sans" pitchFamily="2"/>
                <a:cs typeface="DejaVu Sans" pitchFamily="2"/>
              </a:rPr>
              <a:t>19.05.15</a:t>
            </a:r>
            <a:endParaRPr lang="de-DE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3" name="Fußzeilenplatzhalter 2"/>
          <p:cNvSpPr txBox="1"/>
          <p:nvPr/>
        </p:nvSpPr>
        <p:spPr>
          <a:xfrm>
            <a:off x="3447361" y="6887160"/>
            <a:ext cx="3194995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1" compatLnSpc="1">
            <a:noAutofit/>
          </a:bodyPr>
          <a:lstStyle/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400" b="0" i="0" u="none" strike="noStrike" kern="1200" cap="none" spc="0" baseline="0">
                <a:solidFill>
                  <a:srgbClr val="000000"/>
                </a:solidFill>
                <a:uFillTx/>
                <a:latin typeface="Liberation Serif" pitchFamily="18"/>
                <a:ea typeface="DejaVu Sans" pitchFamily="2"/>
                <a:cs typeface="DejaVu Sans" pitchFamily="2"/>
              </a:rPr>
              <a:t>PG Rollenspielmanager – 2. Iteration</a:t>
            </a:r>
          </a:p>
        </p:txBody>
      </p:sp>
      <p:sp>
        <p:nvSpPr>
          <p:cNvPr id="4" name="Foliennummernplatzhalter 3"/>
          <p:cNvSpPr txBox="1"/>
          <p:nvPr/>
        </p:nvSpPr>
        <p:spPr>
          <a:xfrm>
            <a:off x="7227362" y="6887160"/>
            <a:ext cx="2348279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B74232C5-A29E-4694-B5F5-7CDBEECC28A0}" type="slidenum">
              <a:t>9</a:t>
            </a:fld>
            <a:endParaRPr lang="de-DE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5" name="Textfeld 1"/>
          <p:cNvSpPr txBox="1"/>
          <p:nvPr/>
        </p:nvSpPr>
        <p:spPr>
          <a:xfrm>
            <a:off x="0" y="287999"/>
            <a:ext cx="10079998" cy="346319"/>
          </a:xfrm>
          <a:prstGeom prst="rect">
            <a:avLst/>
          </a:prstGeom>
          <a:noFill/>
          <a:ln>
            <a:noFill/>
          </a:ln>
        </p:spPr>
        <p:txBody>
          <a:bodyPr vert="horz" wrap="none" lIns="90004" tIns="44997" rIns="90004" bIns="44997" anchor="t" anchorCtr="1" compatLnSpc="0">
            <a:spAutoFit/>
          </a:bodyPr>
          <a:lstStyle/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80"/>
                </a:solidFill>
                <a:uFillTx/>
                <a:latin typeface="Liberation Sans" pitchFamily="18"/>
                <a:ea typeface="WenQuanYi Micro Hei" pitchFamily="2"/>
                <a:cs typeface="Lohit Hindi" pitchFamily="2"/>
              </a:rPr>
              <a:t>Fortschritt</a:t>
            </a:r>
          </a:p>
        </p:txBody>
      </p:sp>
      <p:sp>
        <p:nvSpPr>
          <p:cNvPr id="6" name="Titel 2"/>
          <p:cNvSpPr txBox="1">
            <a:spLocks noGrp="1"/>
          </p:cNvSpPr>
          <p:nvPr>
            <p:ph type="title" idx="4294967295"/>
          </p:nvPr>
        </p:nvSpPr>
        <p:spPr>
          <a:xfrm>
            <a:off x="0" y="1046163"/>
            <a:ext cx="9072563" cy="677862"/>
          </a:xfrm>
        </p:spPr>
        <p:txBody>
          <a:bodyPr>
            <a:spAutoFit/>
          </a:bodyPr>
          <a:lstStyle/>
          <a:p>
            <a:pPr lvl="0">
              <a:buNone/>
            </a:pPr>
            <a:r>
              <a:rPr lang="de-DE"/>
              <a:t>Fortschritt:  Nicht-Inhaltlich</a:t>
            </a:r>
          </a:p>
        </p:txBody>
      </p:sp>
      <p:sp>
        <p:nvSpPr>
          <p:cNvPr id="7" name="Textplatzhalter 3"/>
          <p:cNvSpPr txBox="1">
            <a:spLocks noGrp="1"/>
          </p:cNvSpPr>
          <p:nvPr>
            <p:ph type="body" idx="4294967295"/>
          </p:nvPr>
        </p:nvSpPr>
        <p:spPr>
          <a:xfrm>
            <a:off x="0" y="1763713"/>
            <a:ext cx="8869363" cy="4716462"/>
          </a:xfrm>
        </p:spPr>
        <p:txBody>
          <a:bodyPr/>
          <a:lstStyle/>
          <a:p>
            <a:pPr lvl="0">
              <a:buNone/>
            </a:pPr>
            <a:r>
              <a:rPr lang="de-DE"/>
              <a:t>                                            </a:t>
            </a:r>
            <a:r>
              <a:rPr lang="de-DE" sz="4400"/>
              <a:t>Story</a:t>
            </a:r>
          </a:p>
        </p:txBody>
      </p:sp>
      <p:pic>
        <p:nvPicPr>
          <p:cNvPr id="8" name="Grafik 9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027" y="2481068"/>
            <a:ext cx="8863580" cy="4181852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da-DK" smtClean="0"/>
              <a:t>DLVC Taverne - 3. Iteration | 16.06.15</a:t>
            </a:r>
            <a:endParaRPr lang="de-DE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0</TotalTime>
  <Words>1103</Words>
  <Application>Microsoft Office PowerPoint</Application>
  <PresentationFormat>Custom</PresentationFormat>
  <Paragraphs>332</Paragraphs>
  <Slides>36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6" baseType="lpstr">
      <vt:lpstr>Arial</vt:lpstr>
      <vt:lpstr>Calibri</vt:lpstr>
      <vt:lpstr>DejaVu Sans</vt:lpstr>
      <vt:lpstr>Liberation Sans</vt:lpstr>
      <vt:lpstr>Liberation Serif</vt:lpstr>
      <vt:lpstr>Lohit Hindi</vt:lpstr>
      <vt:lpstr>Trebuchet MS</vt:lpstr>
      <vt:lpstr>WenQuanYi Micro Hei</vt:lpstr>
      <vt:lpstr>Wingdings 3</vt:lpstr>
      <vt:lpstr>Facet</vt:lpstr>
      <vt:lpstr>DLVC - Taverne Rollenspielmanager „Die Legenden von Cysteron“</vt:lpstr>
      <vt:lpstr>Inhalt</vt:lpstr>
      <vt:lpstr>Der Stand nach der 2. Iteration</vt:lpstr>
      <vt:lpstr>Rollenverteilung</vt:lpstr>
      <vt:lpstr>Stories</vt:lpstr>
      <vt:lpstr>PowerPoint Presentation</vt:lpstr>
      <vt:lpstr>Fortschritt:  Nicht-Inhaltlich</vt:lpstr>
      <vt:lpstr>Fortschritt:  Nicht-Inhaltlich</vt:lpstr>
      <vt:lpstr>Fortschritt:  Nicht-Inhaltlich</vt:lpstr>
      <vt:lpstr>Use Case: Kampf starten</vt:lpstr>
      <vt:lpstr>Fortschritt:  Nicht-Inhaltlich</vt:lpstr>
      <vt:lpstr>Fortschritt:  Nicht-Inhaltlich</vt:lpstr>
      <vt:lpstr>PowerPoint Presentation</vt:lpstr>
      <vt:lpstr>Fortschritt: Inhaltlich</vt:lpstr>
      <vt:lpstr>Fortschritt: Inhaltlich</vt:lpstr>
      <vt:lpstr>Fortschritt: Inhaltlich</vt:lpstr>
      <vt:lpstr>Fortschritt: Inhaltlich</vt:lpstr>
      <vt:lpstr>PowerPoint Presentation</vt:lpstr>
      <vt:lpstr>Iteration 3</vt:lpstr>
      <vt:lpstr>Burn-Down-Chart</vt:lpstr>
      <vt:lpstr>Reflektion der Planung</vt:lpstr>
      <vt:lpstr>Reflektion der Planung</vt:lpstr>
      <vt:lpstr>Reflektion der Planung</vt:lpstr>
      <vt:lpstr>Reflektion der Planung</vt:lpstr>
      <vt:lpstr>Reflektion der Planung</vt:lpstr>
      <vt:lpstr>Reflektion über Teamprozesse</vt:lpstr>
      <vt:lpstr>Reflektion über Teamprozesse</vt:lpstr>
      <vt:lpstr>Reflektion über Teamprozesse</vt:lpstr>
      <vt:lpstr>Reflektion über Teamprozesse</vt:lpstr>
      <vt:lpstr>Zustand am Ende der Iteration</vt:lpstr>
      <vt:lpstr>Fazit</vt:lpstr>
      <vt:lpstr>Fazit</vt:lpstr>
      <vt:lpstr>Fazit</vt:lpstr>
      <vt:lpstr>Fazit</vt:lpstr>
      <vt:lpstr>Fazit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Rollenspielmanager für „Die Legenden von Cysteron“</dc:title>
  <dc:creator>Britta Heymann</dc:creator>
  <cp:lastModifiedBy>Boris Prochnau</cp:lastModifiedBy>
  <cp:revision>274</cp:revision>
  <dcterms:created xsi:type="dcterms:W3CDTF">2015-04-21T17:45:10Z</dcterms:created>
  <dcterms:modified xsi:type="dcterms:W3CDTF">2015-06-13T17:25:51Z</dcterms:modified>
</cp:coreProperties>
</file>